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18"/>
  </p:notesMasterIdLst>
  <p:handoutMasterIdLst>
    <p:handoutMasterId r:id="rId19"/>
  </p:handoutMasterIdLst>
  <p:sldIdLst>
    <p:sldId id="547" r:id="rId2"/>
    <p:sldId id="550" r:id="rId3"/>
    <p:sldId id="746" r:id="rId4"/>
    <p:sldId id="737" r:id="rId5"/>
    <p:sldId id="747" r:id="rId6"/>
    <p:sldId id="748" r:id="rId7"/>
    <p:sldId id="754" r:id="rId8"/>
    <p:sldId id="755" r:id="rId9"/>
    <p:sldId id="751" r:id="rId10"/>
    <p:sldId id="750" r:id="rId11"/>
    <p:sldId id="749" r:id="rId12"/>
    <p:sldId id="562" r:id="rId13"/>
    <p:sldId id="554" r:id="rId14"/>
    <p:sldId id="745" r:id="rId15"/>
    <p:sldId id="552" r:id="rId16"/>
    <p:sldId id="553" r:id="rId17"/>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A3175D64-74E5-4B6B-A781-BDCFF955517E}">
          <p14:sldIdLst>
            <p14:sldId id="547"/>
            <p14:sldId id="550"/>
            <p14:sldId id="746"/>
            <p14:sldId id="737"/>
            <p14:sldId id="747"/>
            <p14:sldId id="748"/>
            <p14:sldId id="754"/>
            <p14:sldId id="755"/>
            <p14:sldId id="751"/>
            <p14:sldId id="750"/>
            <p14:sldId id="749"/>
            <p14:sldId id="562"/>
            <p14:sldId id="554"/>
            <p14:sldId id="745"/>
            <p14:sldId id="552"/>
            <p14:sldId id="553"/>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FF9900"/>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84" autoAdjust="0"/>
    <p:restoredTop sz="94660"/>
  </p:normalViewPr>
  <p:slideViewPr>
    <p:cSldViewPr>
      <p:cViewPr varScale="1">
        <p:scale>
          <a:sx n="87" d="100"/>
          <a:sy n="87" d="100"/>
        </p:scale>
        <p:origin x="-276"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954"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2020-07-20</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7/20/2020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012160" y="5576753"/>
            <a:ext cx="2952328" cy="972574"/>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smtClean="0">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Deitl</a:t>
            </a:r>
            <a:r>
              <a:rPr lang="en-US" sz="1100" b="0" kern="0" dirty="0" smtClean="0">
                <a:solidFill>
                  <a:srgbClr val="FFFFFF"/>
                </a:solidFill>
                <a:latin typeface="Georgia" panose="02040502050405020303" pitchFamily="18" charset="0"/>
                <a:ea typeface="ＭＳ Ｐゴシック" charset="-128"/>
                <a:cs typeface="Arial" pitchFamily="34" charset="0"/>
              </a:rPr>
              <a:t>,</a:t>
            </a:r>
            <a:r>
              <a:rPr lang="en-US" sz="1100" b="0" kern="0" baseline="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2020 </a:t>
            </a:r>
            <a:r>
              <a:rPr lang="en-CA" sz="850" dirty="0">
                <a:solidFill>
                  <a:srgbClr val="FFFFFF"/>
                </a:solidFill>
                <a:latin typeface="Georgia" panose="02040502050405020303" pitchFamily="18" charset="0"/>
                <a:ea typeface="ＭＳ Ｐゴシック" charset="-128"/>
              </a:rPr>
              <a:t>by </a:t>
            </a:r>
            <a:r>
              <a:rPr lang="en-CA" sz="850" dirty="0" smtClean="0">
                <a:solidFill>
                  <a:srgbClr val="FFFFFF"/>
                </a:solidFill>
                <a:latin typeface="Georgia" panose="02040502050405020303" pitchFamily="18" charset="0"/>
                <a:ea typeface="ＭＳ Ｐゴシック" charset="-128"/>
              </a:rPr>
              <a:t>the above.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251520" y="5347583"/>
            <a:ext cx="1151257" cy="4583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Assertions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bwMode="auto">
          <a:xfrm>
            <a:off x="8277066" y="6515494"/>
            <a:ext cx="798780" cy="3180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bin"/><Relationship Id="rId3" Type="http://schemas.microsoft.com/office/2007/relationships/media" Target="../media/media9.wav"/><Relationship Id="rId7" Type="http://schemas.openxmlformats.org/officeDocument/2006/relationships/image" Target="../media/image13.png"/><Relationship Id="rId12" Type="http://schemas.openxmlformats.org/officeDocument/2006/relationships/image" Target="../media/image9.png"/><Relationship Id="rId2" Type="http://schemas.openxmlformats.org/officeDocument/2006/relationships/tags" Target="../tags/tag6.xml"/><Relationship Id="rId1" Type="http://schemas.openxmlformats.org/officeDocument/2006/relationships/vmlDrawing" Target="../drawings/vmlDrawing1.vml"/><Relationship Id="rId6" Type="http://schemas.openxmlformats.org/officeDocument/2006/relationships/image" Target="../media/image12.png"/><Relationship Id="rId11" Type="http://schemas.openxmlformats.org/officeDocument/2006/relationships/image" Target="../media/image11.wmf"/><Relationship Id="rId5" Type="http://schemas.openxmlformats.org/officeDocument/2006/relationships/slideLayout" Target="../slideLayouts/slideLayout2.xml"/><Relationship Id="rId10" Type="http://schemas.openxmlformats.org/officeDocument/2006/relationships/oleObject" Target="../embeddings/oleObject2.bin"/><Relationship Id="rId4" Type="http://schemas.openxmlformats.org/officeDocument/2006/relationships/audio" Target="../media/media9.wav"/><Relationship Id="rId9" Type="http://schemas.openxmlformats.org/officeDocument/2006/relationships/image" Target="../media/image1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23728" y="3111103"/>
            <a:ext cx="6840760" cy="1470025"/>
          </a:xfrm>
        </p:spPr>
        <p:txBody>
          <a:bodyPr>
            <a:normAutofit fontScale="90000"/>
          </a:bodyPr>
          <a:lstStyle/>
          <a:p>
            <a:r>
              <a:rPr lang="en-CA" dirty="0" smtClean="0"/>
              <a:t>Assertions</a:t>
            </a:r>
            <a:endParaRPr lang="en-CA" sz="2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7295"/>
    </mc:Choice>
    <mc:Fallback>
      <p:transition spd="slow" advTm="17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a:xfrm>
            <a:off x="457200" y="958956"/>
            <a:ext cx="8229600" cy="4525963"/>
          </a:xfrm>
        </p:spPr>
        <p:txBody>
          <a:bodyPr>
            <a:noAutofit/>
          </a:bodyPr>
          <a:lstStyle/>
          <a:p>
            <a:pPr marL="800100" lvl="2" indent="0">
              <a:buNone/>
            </a:pPr>
            <a:r>
              <a:rPr lang="en-US" sz="1400" dirty="0" smtClean="0">
                <a:latin typeface="Consolas" panose="020B0609020204030204" pitchFamily="49" charset="0"/>
              </a:rPr>
              <a:t>#define _USE_MATH_DEFINES</a:t>
            </a: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#include &lt;</a:t>
            </a:r>
            <a:r>
              <a:rPr lang="en-US" sz="1400" dirty="0" err="1" smtClean="0">
                <a:latin typeface="Consolas" panose="020B0609020204030204" pitchFamily="49" charset="0"/>
              </a:rPr>
              <a:t>cmath</a:t>
            </a:r>
            <a:r>
              <a:rPr lang="en-US" sz="1400" dirty="0" smtClean="0">
                <a:latin typeface="Consolas" panose="020B0609020204030204" pitchFamily="49" charset="0"/>
              </a:rPr>
              <a:t>&gt;</a:t>
            </a:r>
          </a:p>
          <a:p>
            <a:pPr marL="800100" lvl="2" indent="0">
              <a:buNone/>
            </a:pPr>
            <a:r>
              <a:rPr lang="en-US" sz="1400" dirty="0" smtClean="0">
                <a:latin typeface="Consolas" panose="020B0609020204030204" pitchFamily="49" charset="0"/>
              </a:rPr>
              <a:t>#include &lt;</a:t>
            </a:r>
            <a:r>
              <a:rPr lang="en-US" sz="1400" dirty="0" err="1" smtClean="0">
                <a:latin typeface="Consolas" panose="020B0609020204030204" pitchFamily="49" charset="0"/>
              </a:rPr>
              <a:t>cassert</a:t>
            </a:r>
            <a:r>
              <a:rPr lang="en-US" sz="1400" dirty="0" smtClean="0">
                <a:latin typeface="Consolas" panose="020B0609020204030204" pitchFamily="49" charset="0"/>
              </a:rPr>
              <a:t>&gt;</a:t>
            </a:r>
          </a:p>
          <a:p>
            <a:pPr marL="800100" lvl="2" indent="0">
              <a:buNone/>
            </a:pPr>
            <a:r>
              <a:rPr lang="en-US" sz="1400" dirty="0" smtClean="0">
                <a:latin typeface="Consolas" panose="020B0609020204030204" pitchFamily="49" charset="0"/>
              </a:rPr>
              <a:t>#include &lt;</a:t>
            </a:r>
            <a:r>
              <a:rPr lang="en-US" sz="1400" dirty="0" err="1" smtClean="0">
                <a:latin typeface="Consolas" panose="020B0609020204030204" pitchFamily="49" charset="0"/>
              </a:rPr>
              <a:t>iostream</a:t>
            </a:r>
            <a:r>
              <a:rPr lang="en-US" sz="1400" dirty="0" smtClean="0">
                <a:latin typeface="Consolas" panose="020B0609020204030204" pitchFamily="49" charset="0"/>
              </a:rPr>
              <a:t>&gt;</a:t>
            </a:r>
          </a:p>
          <a:p>
            <a:pPr marL="800100" lvl="2" indent="0">
              <a:buNone/>
            </a:pP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 Function declarations</a:t>
            </a: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a:t>
            </a:r>
          </a:p>
          <a:p>
            <a:pPr marL="800100" lvl="2" indent="0">
              <a:buNone/>
            </a:pPr>
            <a:r>
              <a:rPr lang="en-US" sz="1400" dirty="0" smtClean="0">
                <a:latin typeface="Consolas" panose="020B0609020204030204" pitchFamily="49" charset="0"/>
              </a:rPr>
              <a:t>double </a:t>
            </a:r>
            <a:r>
              <a:rPr lang="en-US" sz="1400" dirty="0" err="1" smtClean="0">
                <a:latin typeface="Consolas" panose="020B0609020204030204" pitchFamily="49" charset="0"/>
              </a:rPr>
              <a:t>my_sin</a:t>
            </a:r>
            <a:r>
              <a:rPr lang="en-US" sz="1400" dirty="0" smtClean="0">
                <a:latin typeface="Consolas" panose="020B0609020204030204" pitchFamily="49" charset="0"/>
              </a:rPr>
              <a:t>( double x );</a:t>
            </a:r>
            <a:endParaRPr lang="en-US" sz="1400" dirty="0">
              <a:latin typeface="Consolas" panose="020B0609020204030204" pitchFamily="49" charset="0"/>
            </a:endParaRPr>
          </a:p>
          <a:p>
            <a:pPr marL="800100" lvl="2" indent="0">
              <a:buNone/>
            </a:pPr>
            <a:endParaRPr lang="en-US" sz="1400" dirty="0" smtClean="0">
              <a:latin typeface="Consolas" panose="020B0609020204030204" pitchFamily="49" charset="0"/>
            </a:endParaRP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a:t>
            </a:r>
            <a:r>
              <a:rPr lang="en-US" sz="1400" dirty="0" smtClean="0">
                <a:latin typeface="Consolas" panose="020B0609020204030204" pitchFamily="49" charset="0"/>
              </a:rPr>
              <a:t>  </a:t>
            </a:r>
            <a:r>
              <a:rPr lang="en-US" sz="1400" dirty="0" err="1" smtClean="0">
                <a:latin typeface="Consolas" panose="020B0609020204030204" pitchFamily="49" charset="0"/>
              </a:rPr>
              <a:t>my_sin</a:t>
            </a:r>
            <a:r>
              <a:rPr lang="en-US" sz="1400" dirty="0" smtClean="0">
                <a:latin typeface="Consolas" panose="020B0609020204030204" pitchFamily="49" charset="0"/>
              </a:rPr>
              <a:t>( 0.5 )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800100" lvl="2"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err="1" smtClean="0">
                <a:latin typeface="Consolas" panose="020B0609020204030204" pitchFamily="49" charset="0"/>
              </a:rPr>
              <a:t>std</a:t>
            </a:r>
            <a:r>
              <a:rPr lang="en-US" sz="1400" dirty="0" smtClean="0">
                <a:latin typeface="Consolas" panose="020B0609020204030204" pitchFamily="49" charset="0"/>
              </a:rPr>
              <a:t>::sin</a:t>
            </a:r>
            <a:r>
              <a:rPr lang="en-US" sz="1400" dirty="0">
                <a:latin typeface="Consolas" panose="020B0609020204030204" pitchFamily="49" charset="0"/>
              </a:rPr>
              <a:t>( 0.5 )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smtClean="0">
                <a:latin typeface="Consolas" panose="020B0609020204030204" pitchFamily="49" charset="0"/>
              </a:rPr>
              <a:t>;</a:t>
            </a:r>
          </a:p>
          <a:p>
            <a:pPr marL="800100" lvl="2"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a:t>
            </a:r>
            <a:r>
              <a:rPr lang="en-US" sz="1400" dirty="0" smtClean="0">
                <a:latin typeface="Consolas" panose="020B0609020204030204" pitchFamily="49" charset="0"/>
              </a:rPr>
              <a:t>  </a:t>
            </a:r>
            <a:r>
              <a:rPr lang="en-US" sz="1400" dirty="0" err="1" smtClean="0">
                <a:latin typeface="Consolas" panose="020B0609020204030204" pitchFamily="49" charset="0"/>
              </a:rPr>
              <a:t>my_sin</a:t>
            </a:r>
            <a:r>
              <a:rPr lang="en-US" sz="1400" dirty="0" smtClean="0">
                <a:latin typeface="Consolas" panose="020B0609020204030204" pitchFamily="49" charset="0"/>
              </a:rPr>
              <a:t>( 1.6 )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800100" lvl="2" indent="0">
              <a:buNone/>
            </a:pPr>
            <a:r>
              <a:rPr lang="en-US" sz="1400" dirty="0" smtClean="0">
                <a:latin typeface="Consolas" panose="020B0609020204030204" pitchFamily="49" charset="0"/>
              </a:rPr>
              <a:t>    </a:t>
            </a:r>
            <a:r>
              <a:rPr lang="en-US" sz="1400" dirty="0" smtClean="0">
                <a:latin typeface="Consolas" panose="020B0609020204030204" pitchFamily="49" charset="0"/>
              </a:rPr>
              <a:t>return 0;</a:t>
            </a:r>
          </a:p>
          <a:p>
            <a:pPr marL="800100" lvl="2" indent="0">
              <a:buNone/>
            </a:pPr>
            <a:r>
              <a:rPr lang="en-US" sz="1400" dirty="0" smtClean="0">
                <a:latin typeface="Consolas" panose="020B0609020204030204" pitchFamily="49" charset="0"/>
              </a:rPr>
              <a:t>}</a:t>
            </a:r>
          </a:p>
          <a:p>
            <a:pPr marL="800100" lvl="2" indent="0">
              <a:buNone/>
            </a:pP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double </a:t>
            </a:r>
            <a:r>
              <a:rPr lang="en-US" sz="1400" dirty="0" err="1" smtClean="0">
                <a:latin typeface="Consolas" panose="020B0609020204030204" pitchFamily="49" charset="0"/>
              </a:rPr>
              <a:t>my_sin</a:t>
            </a:r>
            <a:r>
              <a:rPr lang="en-US" sz="1400" dirty="0" smtClean="0">
                <a:latin typeface="Consolas" panose="020B0609020204030204" pitchFamily="49" charset="0"/>
              </a:rPr>
              <a:t>( </a:t>
            </a:r>
            <a:r>
              <a:rPr lang="en-US" sz="1400" dirty="0">
                <a:latin typeface="Consolas" panose="020B0609020204030204" pitchFamily="49" charset="0"/>
              </a:rPr>
              <a:t>double x ) </a:t>
            </a:r>
            <a:r>
              <a:rPr lang="en-US" sz="1400" dirty="0" smtClean="0">
                <a:latin typeface="Consolas" panose="020B0609020204030204" pitchFamily="49" charset="0"/>
              </a:rPr>
              <a:t>{</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assert( (x &gt;= 0.0) &amp;&amp; (x &lt;= M_PI_2) );</a:t>
            </a:r>
          </a:p>
          <a:p>
            <a:pPr marL="800100" lvl="2" indent="0">
              <a:buNone/>
            </a:pPr>
            <a:endParaRPr lang="en-US" sz="1400" dirty="0" smtClean="0">
              <a:latin typeface="Consolas" panose="020B0609020204030204" pitchFamily="49" charset="0"/>
            </a:endParaRPr>
          </a:p>
          <a:p>
            <a:pPr marL="800100" lvl="2" indent="0">
              <a:buNone/>
            </a:pPr>
            <a:r>
              <a:rPr lang="en-US" sz="1400" dirty="0" smtClean="0">
                <a:latin typeface="Consolas" panose="020B0609020204030204" pitchFamily="49" charset="0"/>
              </a:rPr>
              <a:t>    </a:t>
            </a:r>
            <a:r>
              <a:rPr lang="en-US" sz="1400" dirty="0">
                <a:latin typeface="Consolas" panose="020B0609020204030204" pitchFamily="49" charset="0"/>
              </a:rPr>
              <a:t>return 4.0*x*x/(M_PI*M_PI</a:t>
            </a:r>
            <a:r>
              <a:rPr lang="en-US" sz="1400" dirty="0" smtClean="0">
                <a:latin typeface="Consolas" panose="020B0609020204030204" pitchFamily="49" charset="0"/>
              </a:rPr>
              <a:t>)*(</a:t>
            </a:r>
          </a:p>
          <a:p>
            <a:pPr marL="800100" lvl="2" indent="0">
              <a:buNone/>
            </a:pPr>
            <a:r>
              <a:rPr lang="en-US" sz="1400" dirty="0" smtClean="0">
                <a:latin typeface="Consolas" panose="020B0609020204030204" pitchFamily="49" charset="0"/>
              </a:rPr>
              <a:t>        </a:t>
            </a:r>
            <a:r>
              <a:rPr lang="en-US" sz="1400" dirty="0">
                <a:latin typeface="Consolas" panose="020B0609020204030204" pitchFamily="49" charset="0"/>
              </a:rPr>
              <a:t>x - 4/M_PI*x - M_PI + </a:t>
            </a:r>
            <a:r>
              <a:rPr lang="en-US" sz="1400" dirty="0" smtClean="0">
                <a:latin typeface="Consolas" panose="020B0609020204030204" pitchFamily="49" charset="0"/>
              </a:rPr>
              <a:t>3.0</a:t>
            </a:r>
          </a:p>
          <a:p>
            <a:pPr marL="800100" lvl="2" indent="0">
              <a:buNone/>
            </a:pPr>
            <a:r>
              <a:rPr lang="en-US" sz="1400" dirty="0" smtClean="0">
                <a:latin typeface="Consolas" panose="020B0609020204030204" pitchFamily="49" charset="0"/>
              </a:rPr>
              <a:t>    ) </a:t>
            </a:r>
            <a:r>
              <a:rPr lang="en-US" sz="1400" dirty="0">
                <a:latin typeface="Consolas" panose="020B0609020204030204" pitchFamily="49" charset="0"/>
              </a:rPr>
              <a:t>+ x</a:t>
            </a:r>
            <a:r>
              <a:rPr lang="en-US" sz="1400" dirty="0" smtClean="0">
                <a:latin typeface="Consolas" panose="020B0609020204030204" pitchFamily="49" charset="0"/>
              </a:rPr>
              <a:t>;</a:t>
            </a:r>
          </a:p>
          <a:p>
            <a:pPr marL="800100" lvl="2" indent="0">
              <a:buNone/>
            </a:pPr>
            <a:r>
              <a:rPr lang="en-US" sz="1400" dirty="0" smtClean="0">
                <a:latin typeface="Consolas" panose="020B0609020204030204" pitchFamily="49" charset="0"/>
              </a:rPr>
              <a:t>}</a:t>
            </a:r>
            <a:endParaRPr lang="en-US" sz="1400" dirty="0">
              <a:latin typeface="Consolas" panose="020B0609020204030204" pitchFamily="49" charset="0"/>
            </a:endParaRPr>
          </a:p>
        </p:txBody>
      </p:sp>
      <p:sp>
        <p:nvSpPr>
          <p:cNvPr id="6" name="TextBox 5"/>
          <p:cNvSpPr txBox="1"/>
          <p:nvPr/>
        </p:nvSpPr>
        <p:spPr>
          <a:xfrm>
            <a:off x="3347864" y="1252498"/>
            <a:ext cx="5791970" cy="1708160"/>
          </a:xfrm>
          <a:prstGeom prst="rect">
            <a:avLst/>
          </a:prstGeom>
          <a:noFill/>
        </p:spPr>
        <p:txBody>
          <a:bodyPr wrap="none" rtlCol="0">
            <a:spAutoFit/>
          </a:bodyPr>
          <a:lstStyle/>
          <a:p>
            <a:r>
              <a:rPr lang="en-CA" sz="1500" dirty="0" smtClean="0">
                <a:solidFill>
                  <a:srgbClr val="0070C0"/>
                </a:solidFill>
                <a:latin typeface="Georgia" panose="02040502050405020303" pitchFamily="18" charset="0"/>
              </a:rPr>
              <a:t>Output:</a:t>
            </a:r>
          </a:p>
          <a:p>
            <a:r>
              <a:rPr lang="en-CA" sz="1500" dirty="0">
                <a:solidFill>
                  <a:srgbClr val="0070C0"/>
                </a:solidFill>
                <a:latin typeface="Consolas" panose="020B0609020204030204" pitchFamily="49" charset="0"/>
              </a:rPr>
              <a:t>  </a:t>
            </a:r>
            <a:r>
              <a:rPr lang="en-CA" sz="1500" dirty="0" smtClean="0">
                <a:solidFill>
                  <a:srgbClr val="0070C0"/>
                </a:solidFill>
                <a:latin typeface="Consolas" panose="020B0609020204030204" pitchFamily="49" charset="0"/>
              </a:rPr>
              <a:t>0.471811</a:t>
            </a:r>
            <a:endParaRPr lang="en-CA" sz="1500" dirty="0">
              <a:solidFill>
                <a:srgbClr val="0070C0"/>
              </a:solidFill>
              <a:latin typeface="Consolas" panose="020B0609020204030204" pitchFamily="49" charset="0"/>
            </a:endParaRPr>
          </a:p>
          <a:p>
            <a:r>
              <a:rPr lang="en-CA" sz="1500" dirty="0" smtClean="0">
                <a:solidFill>
                  <a:srgbClr val="0070C0"/>
                </a:solidFill>
                <a:latin typeface="Consolas" panose="020B0609020204030204" pitchFamily="49" charset="0"/>
              </a:rPr>
              <a:t>  0.479426</a:t>
            </a:r>
            <a:endParaRPr lang="en-CA" sz="1500" dirty="0">
              <a:solidFill>
                <a:srgbClr val="0070C0"/>
              </a:solidFill>
              <a:latin typeface="Consolas" panose="020B0609020204030204" pitchFamily="49" charset="0"/>
            </a:endParaRPr>
          </a:p>
          <a:p>
            <a:r>
              <a:rPr lang="en-CA" sz="1500" dirty="0" smtClean="0">
                <a:solidFill>
                  <a:srgbClr val="0070C0"/>
                </a:solidFill>
                <a:latin typeface="Consolas" panose="020B0609020204030204" pitchFamily="49" charset="0"/>
              </a:rPr>
              <a:t>  </a:t>
            </a:r>
            <a:r>
              <a:rPr lang="en-CA" sz="1500" dirty="0" err="1" smtClean="0">
                <a:solidFill>
                  <a:srgbClr val="0070C0"/>
                </a:solidFill>
                <a:latin typeface="Consolas" panose="020B0609020204030204" pitchFamily="49" charset="0"/>
              </a:rPr>
              <a:t>a.out</a:t>
            </a:r>
            <a:r>
              <a:rPr lang="en-CA" sz="1500" dirty="0">
                <a:solidFill>
                  <a:srgbClr val="0070C0"/>
                </a:solidFill>
                <a:latin typeface="Consolas" panose="020B0609020204030204" pitchFamily="49" charset="0"/>
              </a:rPr>
              <a:t>: </a:t>
            </a:r>
            <a:r>
              <a:rPr lang="en-CA" sz="1500" dirty="0" smtClean="0">
                <a:solidFill>
                  <a:srgbClr val="0070C0"/>
                </a:solidFill>
                <a:latin typeface="Consolas" panose="020B0609020204030204" pitchFamily="49" charset="0"/>
              </a:rPr>
              <a:t>example.cpp:18:</a:t>
            </a:r>
          </a:p>
          <a:p>
            <a:r>
              <a:rPr lang="en-CA" sz="1500" dirty="0">
                <a:solidFill>
                  <a:srgbClr val="0070C0"/>
                </a:solidFill>
                <a:latin typeface="Consolas" panose="020B0609020204030204" pitchFamily="49" charset="0"/>
              </a:rPr>
              <a:t> </a:t>
            </a:r>
            <a:r>
              <a:rPr lang="en-CA" sz="1500" dirty="0" smtClean="0">
                <a:solidFill>
                  <a:srgbClr val="0070C0"/>
                </a:solidFill>
                <a:latin typeface="Consolas" panose="020B0609020204030204" pitchFamily="49" charset="0"/>
              </a:rPr>
              <a:t>   double </a:t>
            </a:r>
            <a:r>
              <a:rPr lang="en-CA" sz="1500" dirty="0" err="1">
                <a:solidFill>
                  <a:srgbClr val="0070C0"/>
                </a:solidFill>
                <a:latin typeface="Consolas" panose="020B0609020204030204" pitchFamily="49" charset="0"/>
              </a:rPr>
              <a:t>my_sin</a:t>
            </a:r>
            <a:r>
              <a:rPr lang="en-CA" sz="1500" dirty="0">
                <a:solidFill>
                  <a:srgbClr val="0070C0"/>
                </a:solidFill>
                <a:latin typeface="Consolas" panose="020B0609020204030204" pitchFamily="49" charset="0"/>
              </a:rPr>
              <a:t>(double</a:t>
            </a:r>
            <a:r>
              <a:rPr lang="en-CA" sz="1500" dirty="0" smtClean="0">
                <a:solidFill>
                  <a:srgbClr val="0070C0"/>
                </a:solidFill>
                <a:latin typeface="Consolas" panose="020B0609020204030204" pitchFamily="49" charset="0"/>
              </a:rPr>
              <a:t>):</a:t>
            </a:r>
          </a:p>
          <a:p>
            <a:r>
              <a:rPr lang="en-CA" sz="1500" dirty="0">
                <a:solidFill>
                  <a:srgbClr val="0070C0"/>
                </a:solidFill>
                <a:latin typeface="Consolas" panose="020B0609020204030204" pitchFamily="49" charset="0"/>
              </a:rPr>
              <a:t> </a:t>
            </a:r>
            <a:r>
              <a:rPr lang="en-CA" sz="1500" dirty="0" smtClean="0">
                <a:solidFill>
                  <a:srgbClr val="0070C0"/>
                </a:solidFill>
                <a:latin typeface="Consolas" panose="020B0609020204030204" pitchFamily="49" charset="0"/>
              </a:rPr>
              <a:t>     Assertion </a:t>
            </a:r>
            <a:r>
              <a:rPr lang="en-CA" sz="1500" dirty="0">
                <a:solidFill>
                  <a:srgbClr val="0070C0"/>
                </a:solidFill>
                <a:latin typeface="Consolas" panose="020B0609020204030204" pitchFamily="49" charset="0"/>
              </a:rPr>
              <a:t>`(x &gt;= 0.0) &amp;&amp; (x &lt;= M_PI_2)' failed.</a:t>
            </a:r>
          </a:p>
          <a:p>
            <a:endParaRPr lang="en-CA" sz="1500" dirty="0">
              <a:solidFill>
                <a:srgbClr val="0070C0"/>
              </a:solidFill>
              <a:latin typeface="Consolas" panose="020B0609020204030204" pitchFamily="49" charset="0"/>
            </a:endParaRPr>
          </a:p>
        </p:txBody>
      </p:sp>
      <p:sp>
        <p:nvSpPr>
          <p:cNvPr id="8" name="Rounded Rectangle 7"/>
          <p:cNvSpPr/>
          <p:nvPr/>
        </p:nvSpPr>
        <p:spPr>
          <a:xfrm>
            <a:off x="1691680" y="5301208"/>
            <a:ext cx="3816424"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20288902"/>
      </p:ext>
    </p:extLst>
  </p:cSld>
  <p:clrMapOvr>
    <a:masterClrMapping/>
  </p:clrMapOvr>
  <mc:AlternateContent xmlns:mc="http://schemas.openxmlformats.org/markup-compatibility/2006">
    <mc:Choice xmlns:p14="http://schemas.microsoft.com/office/powerpoint/2010/main" Requires="p14">
      <p:transition spd="slow" p14:dur="2000" advTm="122330"/>
    </mc:Choice>
    <mc:Fallback>
      <p:transition spd="slow" advTm="122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6"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Checking conditional statements</a:t>
            </a:r>
            <a:endParaRPr lang="en-CA" dirty="0"/>
          </a:p>
        </p:txBody>
      </p:sp>
      <p:sp>
        <p:nvSpPr>
          <p:cNvPr id="3" name="Content Placeholder 2"/>
          <p:cNvSpPr>
            <a:spLocks noGrp="1"/>
          </p:cNvSpPr>
          <p:nvPr>
            <p:ph idx="1"/>
          </p:nvPr>
        </p:nvSpPr>
        <p:spPr/>
        <p:txBody>
          <a:bodyPr/>
          <a:lstStyle/>
          <a:p>
            <a:r>
              <a:rPr lang="en-US" dirty="0" smtClean="0"/>
              <a:t>Suppose you have a cascading conditional statement</a:t>
            </a:r>
          </a:p>
          <a:p>
            <a:pPr lvl="1"/>
            <a:r>
              <a:rPr lang="en-US" dirty="0" smtClean="0"/>
              <a:t>It may be useful to ensure that the condition in the complementary alternative body is what is expected</a:t>
            </a:r>
          </a:p>
          <a:p>
            <a:pPr marL="1257300" lvl="3" indent="0">
              <a:buNone/>
            </a:pPr>
            <a:r>
              <a:rPr lang="en-US" sz="1400" dirty="0" smtClean="0">
                <a:latin typeface="Consolas" panose="020B0609020204030204" pitchFamily="49" charset="0"/>
              </a:rPr>
              <a:t>#</a:t>
            </a:r>
            <a:r>
              <a:rPr lang="en-US" sz="1400" dirty="0" smtClean="0">
                <a:latin typeface="Consolas" panose="020B0609020204030204" pitchFamily="49" charset="0"/>
              </a:rPr>
              <a:t>include &lt;</a:t>
            </a:r>
            <a:r>
              <a:rPr lang="en-US" sz="1400" dirty="0" err="1" smtClean="0">
                <a:latin typeface="Consolas" panose="020B0609020204030204" pitchFamily="49" charset="0"/>
              </a:rPr>
              <a:t>cassert</a:t>
            </a:r>
            <a:r>
              <a:rPr lang="en-US" sz="1400" dirty="0" smtClean="0">
                <a:latin typeface="Consolas" panose="020B0609020204030204" pitchFamily="49" charset="0"/>
              </a:rPr>
              <a:t>&gt;</a:t>
            </a:r>
          </a:p>
          <a:p>
            <a:pPr marL="1257300" lvl="3" indent="0">
              <a:buNone/>
            </a:pPr>
            <a:endParaRPr lang="en-US" sz="1400" dirty="0" smtClean="0">
              <a:latin typeface="Consolas" panose="020B0609020204030204" pitchFamily="49" charset="0"/>
            </a:endParaRPr>
          </a:p>
          <a:p>
            <a:pPr marL="1257300" lvl="3" indent="0">
              <a:buNone/>
            </a:pPr>
            <a:r>
              <a:rPr lang="en-US" sz="1400" dirty="0" smtClean="0">
                <a:latin typeface="Consolas" panose="020B0609020204030204" pitchFamily="49" charset="0"/>
              </a:rPr>
              <a:t>// Function declarations</a:t>
            </a:r>
          </a:p>
          <a:p>
            <a:pPr marL="1257300" lvl="3" indent="0">
              <a:buNone/>
            </a:pPr>
            <a:r>
              <a:rPr lang="en-US" sz="1400" dirty="0" smtClean="0">
                <a:latin typeface="Consolas" panose="020B0609020204030204" pitchFamily="49" charset="0"/>
              </a:rPr>
              <a:t>double tent( double x );</a:t>
            </a:r>
          </a:p>
          <a:p>
            <a:pPr marL="1257300" lvl="3" indent="0">
              <a:buNone/>
            </a:pPr>
            <a:endParaRPr lang="en-US" sz="1400" dirty="0">
              <a:latin typeface="Consolas" panose="020B0609020204030204" pitchFamily="49" charset="0"/>
            </a:endParaRPr>
          </a:p>
          <a:p>
            <a:pPr marL="1257300" lvl="3" indent="0">
              <a:buNone/>
            </a:pPr>
            <a:r>
              <a:rPr lang="en-US" sz="1400" dirty="0" smtClean="0">
                <a:latin typeface="Consolas" panose="020B0609020204030204" pitchFamily="49" charset="0"/>
              </a:rPr>
              <a:t>// Function definitions</a:t>
            </a:r>
            <a:endParaRPr lang="en-US" sz="1400" dirty="0">
              <a:latin typeface="Consolas" panose="020B0609020204030204" pitchFamily="49" charset="0"/>
            </a:endParaRPr>
          </a:p>
          <a:p>
            <a:pPr marL="1257300" lvl="3" indent="0">
              <a:buNone/>
            </a:pPr>
            <a:r>
              <a:rPr lang="en-US" sz="1400" dirty="0" smtClean="0">
                <a:latin typeface="Consolas" panose="020B0609020204030204" pitchFamily="49" charset="0"/>
              </a:rPr>
              <a:t>double </a:t>
            </a:r>
            <a:r>
              <a:rPr lang="en-US" sz="1400" dirty="0" smtClean="0">
                <a:latin typeface="Consolas" panose="020B0609020204030204" pitchFamily="49" charset="0"/>
              </a:rPr>
              <a:t>tent( double x ) {</a:t>
            </a:r>
          </a:p>
          <a:p>
            <a:pPr marL="1257300" lvl="3" indent="0">
              <a:buNone/>
            </a:pPr>
            <a:r>
              <a:rPr lang="en-US" sz="1400" dirty="0">
                <a:latin typeface="Consolas" panose="020B0609020204030204" pitchFamily="49" charset="0"/>
              </a:rPr>
              <a:t> </a:t>
            </a:r>
            <a:r>
              <a:rPr lang="en-US" sz="1400" dirty="0" smtClean="0">
                <a:latin typeface="Consolas" panose="020B0609020204030204" pitchFamily="49" charset="0"/>
              </a:rPr>
              <a:t>   if ( (x &lt;= -1) || (x &gt;= 1) ) {</a:t>
            </a:r>
          </a:p>
          <a:p>
            <a:pPr marL="1257300" lvl="3" indent="0">
              <a:buNone/>
            </a:pPr>
            <a:r>
              <a:rPr lang="en-US" sz="1400" dirty="0">
                <a:latin typeface="Consolas" panose="020B0609020204030204" pitchFamily="49" charset="0"/>
              </a:rPr>
              <a:t> </a:t>
            </a:r>
            <a:r>
              <a:rPr lang="en-US" sz="1400" dirty="0" smtClean="0">
                <a:latin typeface="Consolas" panose="020B0609020204030204" pitchFamily="49" charset="0"/>
              </a:rPr>
              <a:t>       return 0.0;</a:t>
            </a:r>
          </a:p>
          <a:p>
            <a:pPr marL="1257300" lvl="3" indent="0">
              <a:buNone/>
            </a:pPr>
            <a:r>
              <a:rPr lang="en-US" sz="1400" dirty="0">
                <a:latin typeface="Consolas" panose="020B0609020204030204" pitchFamily="49" charset="0"/>
              </a:rPr>
              <a:t> </a:t>
            </a:r>
            <a:r>
              <a:rPr lang="en-US" sz="1400" dirty="0" smtClean="0">
                <a:latin typeface="Consolas" panose="020B0609020204030204" pitchFamily="49" charset="0"/>
              </a:rPr>
              <a:t>   } else if ( x &lt;= 0 ) {</a:t>
            </a:r>
          </a:p>
          <a:p>
            <a:pPr marL="1257300" lvl="3" indent="0">
              <a:buNone/>
            </a:pPr>
            <a:r>
              <a:rPr lang="en-US" sz="1400" dirty="0" smtClean="0">
                <a:latin typeface="Consolas" panose="020B0609020204030204" pitchFamily="49" charset="0"/>
              </a:rPr>
              <a:t>        return x + 1.0;</a:t>
            </a:r>
          </a:p>
          <a:p>
            <a:pPr marL="1257300" lvl="3" indent="0">
              <a:buNone/>
            </a:pPr>
            <a:r>
              <a:rPr lang="en-US" sz="1400" dirty="0">
                <a:latin typeface="Consolas" panose="020B0609020204030204" pitchFamily="49" charset="0"/>
              </a:rPr>
              <a:t> </a:t>
            </a:r>
            <a:r>
              <a:rPr lang="en-US" sz="1400" dirty="0" smtClean="0">
                <a:latin typeface="Consolas" panose="020B0609020204030204" pitchFamily="49" charset="0"/>
              </a:rPr>
              <a:t>   } else {</a:t>
            </a:r>
          </a:p>
          <a:p>
            <a:pPr marL="1257300" lvl="3" indent="0">
              <a:buNone/>
            </a:pPr>
            <a:r>
              <a:rPr lang="en-US" sz="1400" dirty="0">
                <a:latin typeface="Consolas" panose="020B0609020204030204" pitchFamily="49" charset="0"/>
              </a:rPr>
              <a:t> </a:t>
            </a:r>
            <a:r>
              <a:rPr lang="en-US" sz="1400" dirty="0" smtClean="0">
                <a:latin typeface="Consolas" panose="020B0609020204030204" pitchFamily="49" charset="0"/>
              </a:rPr>
              <a:t>       assert( (x &gt; 0.0) &amp;&amp; (x &lt; 1.0) );</a:t>
            </a:r>
          </a:p>
          <a:p>
            <a:pPr marL="1257300" lvl="3" indent="0">
              <a:buNone/>
            </a:pPr>
            <a:r>
              <a:rPr lang="en-US" sz="1400" dirty="0">
                <a:latin typeface="Consolas" panose="020B0609020204030204" pitchFamily="49" charset="0"/>
              </a:rPr>
              <a:t> </a:t>
            </a:r>
            <a:r>
              <a:rPr lang="en-US" sz="1400" dirty="0" smtClean="0">
                <a:latin typeface="Consolas" panose="020B0609020204030204" pitchFamily="49" charset="0"/>
              </a:rPr>
              <a:t>       return 1.0 - x;</a:t>
            </a:r>
          </a:p>
          <a:p>
            <a:pPr marL="1257300" lvl="3" indent="0">
              <a:buNone/>
            </a:pPr>
            <a:r>
              <a:rPr lang="en-US" sz="1400" dirty="0">
                <a:latin typeface="Consolas" panose="020B0609020204030204" pitchFamily="49" charset="0"/>
              </a:rPr>
              <a:t> </a:t>
            </a:r>
            <a:r>
              <a:rPr lang="en-US" sz="1400" dirty="0" smtClean="0">
                <a:latin typeface="Consolas" panose="020B0609020204030204" pitchFamily="49" charset="0"/>
              </a:rPr>
              <a:t>   }</a:t>
            </a:r>
            <a:endParaRPr lang="en-US" sz="1400" dirty="0">
              <a:latin typeface="Consolas" panose="020B0609020204030204" pitchFamily="49" charset="0"/>
            </a:endParaRPr>
          </a:p>
          <a:p>
            <a:pPr marL="1257300" lvl="3" indent="0">
              <a:buNone/>
            </a:pPr>
            <a:r>
              <a:rPr lang="en-US" sz="1400" dirty="0" smtClean="0">
                <a:latin typeface="Consolas" panose="020B0609020204030204" pitchFamily="49" charset="0"/>
              </a:rPr>
              <a:t>}</a:t>
            </a:r>
          </a:p>
        </p:txBody>
      </p:sp>
      <p:sp>
        <p:nvSpPr>
          <p:cNvPr id="6" name="Rounded Rectangle 5"/>
          <p:cNvSpPr/>
          <p:nvPr/>
        </p:nvSpPr>
        <p:spPr>
          <a:xfrm>
            <a:off x="2527312" y="5700598"/>
            <a:ext cx="3362604" cy="2377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2708920"/>
            <a:ext cx="3810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le 10"/>
          <p:cNvSpPr/>
          <p:nvPr/>
        </p:nvSpPr>
        <p:spPr>
          <a:xfrm>
            <a:off x="2658686" y="4417978"/>
            <a:ext cx="2129338" cy="2377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ounded Rectangle 11"/>
          <p:cNvSpPr/>
          <p:nvPr/>
        </p:nvSpPr>
        <p:spPr>
          <a:xfrm>
            <a:off x="3306758" y="4941168"/>
            <a:ext cx="750300" cy="2377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ounded Rectangle 17"/>
          <p:cNvSpPr/>
          <p:nvPr/>
        </p:nvSpPr>
        <p:spPr>
          <a:xfrm>
            <a:off x="2523118" y="5960166"/>
            <a:ext cx="1681302" cy="2377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Audio 1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65346603"/>
      </p:ext>
    </p:extLst>
  </p:cSld>
  <p:clrMapOvr>
    <a:masterClrMapping/>
  </p:clrMapOvr>
  <mc:AlternateContent xmlns:mc="http://schemas.openxmlformats.org/markup-compatibility/2006">
    <mc:Choice xmlns:p14="http://schemas.microsoft.com/office/powerpoint/2010/main" Requires="p14">
      <p:transition spd="slow" p14:dur="2000" advTm="153980"/>
    </mc:Choice>
    <mc:Fallback>
      <p:transition spd="slow" advTm="153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6" end="1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1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2"/>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
                                            <p:txEl>
                                              <p:pRg st="14" end="14"/>
                                            </p:txEl>
                                          </p:spTgt>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19"/>
                </p:tgtEl>
              </p:cMediaNode>
            </p:audio>
          </p:childTnLst>
        </p:cTn>
      </p:par>
    </p:tnLst>
    <p:bldLst>
      <p:bldP spid="6" grpId="0" animBg="1"/>
      <p:bldP spid="11" grpId="0" animBg="1"/>
      <p:bldP spid="11" grpId="1" animBg="1"/>
      <p:bldP spid="12" grpId="0" animBg="1"/>
      <p:bldP spid="12" grpId="1" animBg="1"/>
      <p:bldP spid="18" grpId="0" animBg="1"/>
      <p:bldP spid="1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US" dirty="0" smtClean="0"/>
              <a:t>Know how to use the </a:t>
            </a:r>
            <a:r>
              <a:rPr lang="en-US" dirty="0" smtClean="0">
                <a:latin typeface="Consolas" panose="020B0609020204030204" pitchFamily="49" charset="0"/>
              </a:rPr>
              <a:t>assert</a:t>
            </a:r>
            <a:r>
              <a:rPr lang="en-US" dirty="0" smtClean="0"/>
              <a:t> </a:t>
            </a:r>
            <a:r>
              <a:rPr lang="en-US" dirty="0"/>
              <a:t>“function”</a:t>
            </a:r>
          </a:p>
          <a:p>
            <a:pPr lvl="1"/>
            <a:r>
              <a:rPr lang="en-US" dirty="0" smtClean="0"/>
              <a:t>Understand it can be used to:</a:t>
            </a:r>
          </a:p>
          <a:p>
            <a:pPr lvl="2"/>
            <a:r>
              <a:rPr lang="en-US" dirty="0" smtClean="0"/>
              <a:t>The arguments passed to a function are as expected</a:t>
            </a:r>
          </a:p>
          <a:p>
            <a:pPr lvl="2"/>
            <a:r>
              <a:rPr lang="en-US" dirty="0" smtClean="0"/>
              <a:t>Values are as expected when executing code</a:t>
            </a:r>
          </a:p>
          <a:p>
            <a:pPr lvl="1"/>
            <a:r>
              <a:rPr lang="en-US" dirty="0" smtClean="0"/>
              <a:t>Understand that assertions are never needed in this course</a:t>
            </a:r>
          </a:p>
          <a:p>
            <a:pPr lvl="2"/>
            <a:r>
              <a:rPr lang="en-US" dirty="0" smtClean="0"/>
              <a:t>They only help you catch errors in your own code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68735"/>
    </mc:Choice>
    <mc:Fallback>
      <p:transition spd="slow" advTm="68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US" sz="1800" dirty="0" smtClean="0"/>
              <a:t>[1]	Wikipedia</a:t>
            </a:r>
            <a:r>
              <a:rPr lang="en-US" sz="1800" dirty="0"/>
              <a:t>: https://en.wikipedia.org/wiki/Assert.h</a:t>
            </a:r>
            <a:endParaRPr lang="en-CA" sz="1800" dirty="0" smtClean="0"/>
          </a:p>
          <a:p>
            <a:pPr marL="0" indent="0">
              <a:buNone/>
            </a:pPr>
            <a:r>
              <a:rPr lang="en-CA" sz="1800" dirty="0" smtClean="0"/>
              <a:t>[2]</a:t>
            </a:r>
            <a:r>
              <a:rPr lang="en-CA" sz="1800" dirty="0"/>
              <a:t>	</a:t>
            </a:r>
            <a:r>
              <a:rPr lang="en-CA" sz="1800" dirty="0" smtClean="0"/>
              <a:t>Cplusplus.com</a:t>
            </a:r>
          </a:p>
          <a:p>
            <a:pPr marL="0" indent="0">
              <a:buNone/>
            </a:pPr>
            <a:r>
              <a:rPr lang="en-US" sz="1800" dirty="0"/>
              <a:t>	</a:t>
            </a:r>
            <a:r>
              <a:rPr lang="en-US" sz="1800" dirty="0" smtClean="0"/>
              <a:t>	</a:t>
            </a:r>
            <a:r>
              <a:rPr lang="en-US" sz="1800" dirty="0"/>
              <a:t>http://www.cplusplus.com/reference/cassert/</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16820"/>
    </mc:Choice>
    <mc:Fallback>
      <p:transition spd="slow" advTm="16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68347347"/>
      </p:ext>
    </p:extLst>
  </p:cSld>
  <p:clrMapOvr>
    <a:masterClrMapping/>
  </p:clrMapOvr>
  <mc:AlternateContent xmlns:mc="http://schemas.openxmlformats.org/markup-compatibility/2006">
    <mc:Choice xmlns:p14="http://schemas.microsoft.com/office/powerpoint/2010/main" Requires="p14">
      <p:transition spd="slow" p14:dur="2000" advTm="2865"/>
    </mc:Choice>
    <mc:Fallback>
      <p:transition spd="slow" advTm="2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457"/>
    </mc:Choice>
    <mc:Fallback>
      <p:transition spd="slow" advTm="1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4229"/>
    </mc:Choice>
    <mc:Fallback>
      <p:transition spd="slow" advTm="4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This is the first in a sequence of </a:t>
            </a:r>
            <a:r>
              <a:rPr lang="en-CA" dirty="0" smtClean="0"/>
              <a:t>six topics </a:t>
            </a:r>
            <a:r>
              <a:rPr lang="en-CA" dirty="0" smtClean="0"/>
              <a:t>on</a:t>
            </a:r>
            <a:endParaRPr lang="en-CA" dirty="0" smtClean="0"/>
          </a:p>
          <a:p>
            <a:pPr lvl="1"/>
            <a:r>
              <a:rPr lang="en-US" dirty="0"/>
              <a:t>C assertions</a:t>
            </a:r>
          </a:p>
          <a:p>
            <a:pPr lvl="1"/>
            <a:r>
              <a:rPr lang="en-US" dirty="0" smtClean="0"/>
              <a:t>Code development strategies</a:t>
            </a:r>
          </a:p>
          <a:p>
            <a:pPr lvl="1"/>
            <a:r>
              <a:rPr lang="en-US" dirty="0" smtClean="0"/>
              <a:t>Testing</a:t>
            </a:r>
            <a:endParaRPr lang="en-US" dirty="0"/>
          </a:p>
          <a:p>
            <a:pPr lvl="1"/>
            <a:r>
              <a:rPr lang="en-US" dirty="0" smtClean="0"/>
              <a:t>Commenting your code</a:t>
            </a:r>
          </a:p>
          <a:p>
            <a:pPr lvl="1"/>
            <a:r>
              <a:rPr lang="en-US" dirty="0" smtClean="0"/>
              <a:t>Using print statements for debugging</a:t>
            </a:r>
          </a:p>
          <a:p>
            <a:pPr lvl="1"/>
            <a:r>
              <a:rPr lang="en-US" dirty="0" smtClean="0"/>
              <a:t>Using tracing for debugging</a:t>
            </a:r>
          </a:p>
          <a:p>
            <a:pPr lvl="1"/>
            <a:endParaRPr lang="en-US" dirty="0" smtClean="0"/>
          </a:p>
          <a:p>
            <a:pPr lvl="1"/>
            <a:endParaRPr lang="en-CA"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16719"/>
    </mc:Choice>
    <mc:Fallback>
      <p:transition spd="slow" advTm="16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tutorial, we will:</a:t>
            </a:r>
          </a:p>
          <a:p>
            <a:pPr lvl="1"/>
            <a:r>
              <a:rPr lang="en-US" dirty="0" smtClean="0"/>
              <a:t>Describe the </a:t>
            </a:r>
            <a:r>
              <a:rPr lang="en-US" dirty="0" smtClean="0">
                <a:latin typeface="Consolas" panose="020B0609020204030204" pitchFamily="49" charset="0"/>
              </a:rPr>
              <a:t>assert</a:t>
            </a:r>
            <a:r>
              <a:rPr lang="en-US" dirty="0" smtClean="0"/>
              <a:t> </a:t>
            </a:r>
            <a:r>
              <a:rPr lang="en-US" dirty="0" smtClean="0"/>
              <a:t>“function”</a:t>
            </a:r>
            <a:endParaRPr lang="en-US" dirty="0" smtClean="0"/>
          </a:p>
          <a:p>
            <a:pPr lvl="1"/>
            <a:r>
              <a:rPr lang="en-US" dirty="0" smtClean="0"/>
              <a:t>Consider its </a:t>
            </a:r>
            <a:r>
              <a:rPr lang="en-US" dirty="0" smtClean="0"/>
              <a:t>uses</a:t>
            </a:r>
          </a:p>
          <a:p>
            <a:pPr lvl="1"/>
            <a:r>
              <a:rPr lang="en-US" dirty="0" smtClean="0"/>
              <a:t>See how to turn assertions off</a:t>
            </a:r>
            <a:endParaRPr lang="en-US"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60021438"/>
      </p:ext>
    </p:extLst>
  </p:cSld>
  <p:clrMapOvr>
    <a:masterClrMapping/>
  </p:clrMapOvr>
  <mc:AlternateContent xmlns:mc="http://schemas.openxmlformats.org/markup-compatibility/2006">
    <mc:Choice xmlns:p14="http://schemas.microsoft.com/office/powerpoint/2010/main" Requires="p14">
      <p:transition spd="slow" p14:dur="2000" advTm="12394"/>
    </mc:Choice>
    <mc:Fallback>
      <p:transition spd="slow" advTm="12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C-style assertions</a:t>
            </a:r>
            <a:endParaRPr lang="en-CA" dirty="0"/>
          </a:p>
        </p:txBody>
      </p:sp>
      <p:sp>
        <p:nvSpPr>
          <p:cNvPr id="3" name="Content Placeholder 2"/>
          <p:cNvSpPr>
            <a:spLocks noGrp="1"/>
          </p:cNvSpPr>
          <p:nvPr>
            <p:ph idx="1"/>
          </p:nvPr>
        </p:nvSpPr>
        <p:spPr/>
        <p:txBody>
          <a:bodyPr/>
          <a:lstStyle/>
          <a:p>
            <a:r>
              <a:rPr lang="en-US" dirty="0" smtClean="0"/>
              <a:t>Up to this point, we have only executed functions and dealt with all possible arguments</a:t>
            </a:r>
          </a:p>
          <a:p>
            <a:pPr lvl="1"/>
            <a:r>
              <a:rPr lang="en-US" dirty="0" smtClean="0"/>
              <a:t>For example, the factorial is not defined for negative integers</a:t>
            </a:r>
          </a:p>
          <a:p>
            <a:pPr lvl="2"/>
            <a:r>
              <a:rPr lang="en-US" dirty="0" smtClean="0"/>
              <a:t>We, however, returned zero</a:t>
            </a:r>
          </a:p>
          <a:p>
            <a:pPr lvl="1"/>
            <a:r>
              <a:rPr lang="en-US" dirty="0" smtClean="0"/>
              <a:t>Also, we have arbitrarily executed the alternative body in a conditional statement</a:t>
            </a:r>
          </a:p>
          <a:p>
            <a:pPr lvl="2"/>
            <a:r>
              <a:rPr lang="en-US" dirty="0" smtClean="0"/>
              <a:t>Can we check to make sure that the conditions are as expected?</a:t>
            </a:r>
            <a:endParaRPr lang="en-US" sz="1500" dirty="0" smtClean="0">
              <a:latin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94728897"/>
      </p:ext>
    </p:extLst>
  </p:cSld>
  <p:clrMapOvr>
    <a:masterClrMapping/>
  </p:clrMapOvr>
  <mc:AlternateContent xmlns:mc="http://schemas.openxmlformats.org/markup-compatibility/2006">
    <mc:Choice xmlns:p14="http://schemas.microsoft.com/office/powerpoint/2010/main" Requires="p14">
      <p:transition spd="slow" p14:dur="2000" advTm="65672"/>
    </mc:Choice>
    <mc:Fallback>
      <p:transition spd="slow" advTm="65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C-style assertions</a:t>
            </a:r>
            <a:endParaRPr lang="en-CA" dirty="0"/>
          </a:p>
        </p:txBody>
      </p:sp>
      <p:sp>
        <p:nvSpPr>
          <p:cNvPr id="3" name="Content Placeholder 2"/>
          <p:cNvSpPr>
            <a:spLocks noGrp="1"/>
          </p:cNvSpPr>
          <p:nvPr>
            <p:ph idx="1"/>
          </p:nvPr>
        </p:nvSpPr>
        <p:spPr/>
        <p:txBody>
          <a:bodyPr/>
          <a:lstStyle/>
          <a:p>
            <a:r>
              <a:rPr lang="en-US" dirty="0" smtClean="0"/>
              <a:t>An assertion is a “function” that takes a Boolean-valued condition</a:t>
            </a:r>
          </a:p>
          <a:p>
            <a:pPr lvl="1"/>
            <a:r>
              <a:rPr lang="en-US" dirty="0" smtClean="0"/>
              <a:t>If the condition is </a:t>
            </a:r>
            <a:r>
              <a:rPr lang="en-US" dirty="0" smtClean="0">
                <a:latin typeface="Consolas" panose="020B0609020204030204" pitchFamily="49" charset="0"/>
              </a:rPr>
              <a:t>true</a:t>
            </a:r>
            <a:r>
              <a:rPr lang="en-US" dirty="0" smtClean="0"/>
              <a:t>, the program continues executing</a:t>
            </a:r>
          </a:p>
          <a:p>
            <a:pPr lvl="1"/>
            <a:r>
              <a:rPr lang="en-US" dirty="0" smtClean="0"/>
              <a:t>If the condition is </a:t>
            </a:r>
            <a:r>
              <a:rPr lang="en-US" dirty="0" smtClean="0">
                <a:latin typeface="Consolas" panose="020B0609020204030204" pitchFamily="49" charset="0"/>
              </a:rPr>
              <a:t>false</a:t>
            </a:r>
            <a:r>
              <a:rPr lang="en-US" dirty="0" smtClean="0"/>
              <a:t>, the program terminates with an error</a:t>
            </a:r>
          </a:p>
          <a:p>
            <a:pPr lvl="1"/>
            <a:endParaRPr lang="en-US" dirty="0"/>
          </a:p>
          <a:p>
            <a:r>
              <a:rPr lang="en-US" dirty="0" smtClean="0"/>
              <a:t>For example:</a:t>
            </a:r>
          </a:p>
          <a:p>
            <a:pPr marL="800100" lvl="2" indent="0">
              <a:buNone/>
            </a:pPr>
            <a:r>
              <a:rPr lang="en-US" sz="1600" dirty="0" err="1" smtClean="0">
                <a:latin typeface="Consolas" panose="020B0609020204030204" pitchFamily="49" charset="0"/>
              </a:rPr>
              <a:t>int</a:t>
            </a:r>
            <a:r>
              <a:rPr lang="en-US" sz="1600" dirty="0" smtClean="0">
                <a:latin typeface="Consolas" panose="020B0609020204030204" pitchFamily="49" charset="0"/>
              </a:rPr>
              <a:t> factorial( </a:t>
            </a:r>
            <a:r>
              <a:rPr lang="en-US" sz="1600" dirty="0" err="1" smtClean="0">
                <a:latin typeface="Consolas" panose="020B0609020204030204" pitchFamily="49" charset="0"/>
              </a:rPr>
              <a:t>int</a:t>
            </a:r>
            <a:r>
              <a:rPr lang="en-US" sz="1600" dirty="0" smtClean="0">
                <a:latin typeface="Consolas" panose="020B0609020204030204" pitchFamily="49" charset="0"/>
              </a:rPr>
              <a:t> n )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assert( n &gt;= 0 );</a:t>
            </a:r>
          </a:p>
          <a:p>
            <a:pPr marL="800100" lvl="2" indent="0">
              <a:buNone/>
            </a:pP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    </a:t>
            </a:r>
            <a:r>
              <a:rPr lang="en-US" sz="1600" dirty="0" err="1" smtClean="0">
                <a:latin typeface="Consolas" panose="020B0609020204030204" pitchFamily="49" charset="0"/>
              </a:rPr>
              <a:t>int</a:t>
            </a:r>
            <a:r>
              <a:rPr lang="en-US" sz="1600" dirty="0" smtClean="0">
                <a:latin typeface="Consolas" panose="020B0609020204030204" pitchFamily="49" charset="0"/>
              </a:rPr>
              <a:t> result{1};</a:t>
            </a:r>
          </a:p>
          <a:p>
            <a:pPr marL="800100" lvl="2" indent="0">
              <a:buNone/>
            </a:pP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    for ( </a:t>
            </a:r>
            <a:r>
              <a:rPr lang="en-US" sz="1600" dirty="0" err="1" smtClean="0">
                <a:latin typeface="Consolas" panose="020B0609020204030204" pitchFamily="49" charset="0"/>
              </a:rPr>
              <a:t>int</a:t>
            </a:r>
            <a:r>
              <a:rPr lang="en-US" sz="1600" dirty="0" smtClean="0">
                <a:latin typeface="Consolas" panose="020B0609020204030204" pitchFamily="49" charset="0"/>
              </a:rPr>
              <a:t> k{1}; k &lt;= n; ++k )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result *= k;</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p>
          <a:p>
            <a:pPr marL="800100" lvl="2" indent="0">
              <a:buNone/>
            </a:pP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    return result;</a:t>
            </a:r>
          </a:p>
          <a:p>
            <a:pPr marL="800100" lvl="2" indent="0">
              <a:buNone/>
            </a:pPr>
            <a:r>
              <a:rPr lang="en-US" sz="1600" dirty="0">
                <a:latin typeface="Consolas" panose="020B0609020204030204" pitchFamily="49" charset="0"/>
              </a:rPr>
              <a:t>}</a:t>
            </a:r>
            <a:endParaRPr lang="en-US" sz="1600" dirty="0" smtClean="0">
              <a:latin typeface="Consolas" panose="020B0609020204030204" pitchFamily="49" charset="0"/>
            </a:endParaRPr>
          </a:p>
        </p:txBody>
      </p:sp>
      <p:sp>
        <p:nvSpPr>
          <p:cNvPr id="4" name="TextBox 3"/>
          <p:cNvSpPr txBox="1"/>
          <p:nvPr/>
        </p:nvSpPr>
        <p:spPr>
          <a:xfrm>
            <a:off x="5220072" y="3463838"/>
            <a:ext cx="3871573" cy="707886"/>
          </a:xfrm>
          <a:prstGeom prst="rect">
            <a:avLst/>
          </a:prstGeom>
          <a:noFill/>
        </p:spPr>
        <p:txBody>
          <a:bodyPr wrap="none" rtlCol="0">
            <a:spAutoFit/>
          </a:bodyPr>
          <a:lstStyle/>
          <a:p>
            <a:r>
              <a:rPr lang="en-US" sz="2000" dirty="0" smtClean="0">
                <a:solidFill>
                  <a:srgbClr val="0070C0"/>
                </a:solidFill>
              </a:rPr>
              <a:t>It is actually a </a:t>
            </a:r>
            <a:r>
              <a:rPr lang="en-US" sz="2000" i="1" dirty="0" smtClean="0">
                <a:solidFill>
                  <a:srgbClr val="0070C0"/>
                </a:solidFill>
              </a:rPr>
              <a:t>macro</a:t>
            </a:r>
            <a:r>
              <a:rPr lang="en-US" sz="2000" dirty="0" smtClean="0">
                <a:solidFill>
                  <a:srgbClr val="0070C0"/>
                </a:solidFill>
              </a:rPr>
              <a:t>, which is</a:t>
            </a:r>
          </a:p>
          <a:p>
            <a:r>
              <a:rPr lang="en-US" sz="2000" dirty="0" smtClean="0">
                <a:solidFill>
                  <a:srgbClr val="0070C0"/>
                </a:solidFill>
              </a:rPr>
              <a:t>beyond the scope of this course </a:t>
            </a:r>
            <a:endParaRPr lang="en-CA" sz="2000" dirty="0">
              <a:solidFill>
                <a:srgbClr val="0070C0"/>
              </a:solidFill>
            </a:endParaRPr>
          </a:p>
        </p:txBody>
      </p:sp>
      <p:sp>
        <p:nvSpPr>
          <p:cNvPr id="9" name="Rounded Rectangle 8"/>
          <p:cNvSpPr/>
          <p:nvPr/>
        </p:nvSpPr>
        <p:spPr>
          <a:xfrm>
            <a:off x="1691680" y="3645024"/>
            <a:ext cx="2160240"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892554455"/>
      </p:ext>
    </p:extLst>
  </p:cSld>
  <p:clrMapOvr>
    <a:masterClrMapping/>
  </p:clrMapOvr>
  <mc:AlternateContent xmlns:mc="http://schemas.openxmlformats.org/markup-compatibility/2006">
    <mc:Choice xmlns:p14="http://schemas.microsoft.com/office/powerpoint/2010/main" Requires="p14">
      <p:transition spd="slow" p14:dur="2000" advTm="85108"/>
    </mc:Choice>
    <mc:Fallback>
      <p:transition spd="slow" advTm="85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0"/>
                </p:tgtEl>
              </p:cMediaNode>
            </p:audio>
          </p:childTnLst>
        </p:cTn>
      </p:par>
    </p:tnLst>
    <p:bldLst>
      <p:bldP spid="4"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C-style assertions</a:t>
            </a:r>
            <a:endParaRPr lang="en-CA" dirty="0"/>
          </a:p>
        </p:txBody>
      </p:sp>
      <p:sp>
        <p:nvSpPr>
          <p:cNvPr id="3" name="Content Placeholder 2"/>
          <p:cNvSpPr>
            <a:spLocks noGrp="1"/>
          </p:cNvSpPr>
          <p:nvPr>
            <p:ph idx="1"/>
          </p:nvPr>
        </p:nvSpPr>
        <p:spPr/>
        <p:txBody>
          <a:bodyPr/>
          <a:lstStyle/>
          <a:p>
            <a:r>
              <a:rPr lang="en-US" dirty="0" smtClean="0"/>
              <a:t>To use the assert function, you must include the C assert library:</a:t>
            </a:r>
          </a:p>
          <a:p>
            <a:pPr marL="800100" lvl="2" indent="0">
              <a:buNone/>
            </a:pPr>
            <a:r>
              <a:rPr lang="en-US" sz="1600" dirty="0" smtClean="0">
                <a:latin typeface="Consolas" panose="020B0609020204030204" pitchFamily="49" charset="0"/>
              </a:rPr>
              <a:t>#include &lt;</a:t>
            </a:r>
            <a:r>
              <a:rPr lang="en-US" sz="1600" dirty="0" err="1" smtClean="0">
                <a:latin typeface="Consolas" panose="020B0609020204030204" pitchFamily="49" charset="0"/>
              </a:rPr>
              <a:t>cassert</a:t>
            </a:r>
            <a:r>
              <a:rPr lang="en-US" sz="1600" dirty="0" smtClean="0">
                <a:latin typeface="Consolas" panose="020B0609020204030204" pitchFamily="49" charset="0"/>
              </a:rPr>
              <a:t>&gt;</a:t>
            </a:r>
          </a:p>
          <a:p>
            <a:pPr marL="800100" lvl="2" indent="0">
              <a:buNone/>
            </a:pPr>
            <a:endParaRPr lang="en-US" sz="1600" dirty="0">
              <a:latin typeface="Consolas" panose="020B0609020204030204" pitchFamily="49" charset="0"/>
            </a:endParaRPr>
          </a:p>
          <a:p>
            <a:r>
              <a:rPr lang="en-US" dirty="0" smtClean="0"/>
              <a:t>Suppose we have the following program:</a:t>
            </a:r>
            <a:endParaRPr lang="en-US" dirty="0"/>
          </a:p>
          <a:p>
            <a:pPr marL="800100" lvl="2" indent="0">
              <a:buNone/>
            </a:pPr>
            <a:r>
              <a:rPr lang="en-US" sz="1400" dirty="0" smtClean="0">
                <a:latin typeface="Consolas" panose="020B0609020204030204" pitchFamily="49" charset="0"/>
              </a:rPr>
              <a:t>#include &lt;</a:t>
            </a:r>
            <a:r>
              <a:rPr lang="en-US" sz="1400" dirty="0" err="1" smtClean="0">
                <a:latin typeface="Consolas" panose="020B0609020204030204" pitchFamily="49" charset="0"/>
              </a:rPr>
              <a:t>iostream</a:t>
            </a:r>
            <a:r>
              <a:rPr lang="en-US" sz="1400" dirty="0" smtClean="0">
                <a:latin typeface="Consolas" panose="020B0609020204030204" pitchFamily="49" charset="0"/>
              </a:rPr>
              <a:t>&gt;</a:t>
            </a:r>
          </a:p>
          <a:p>
            <a:pPr marL="800100" lvl="2" indent="0">
              <a:buNone/>
            </a:pPr>
            <a:r>
              <a:rPr lang="en-US" sz="1400" dirty="0" smtClean="0">
                <a:latin typeface="Consolas" panose="020B0609020204030204" pitchFamily="49" charset="0"/>
              </a:rPr>
              <a:t>#include &lt;</a:t>
            </a:r>
            <a:r>
              <a:rPr lang="en-US" sz="1400" dirty="0" err="1" smtClean="0">
                <a:latin typeface="Consolas" panose="020B0609020204030204" pitchFamily="49" charset="0"/>
              </a:rPr>
              <a:t>cassert</a:t>
            </a:r>
            <a:r>
              <a:rPr lang="en-US" sz="1400" dirty="0" smtClean="0">
                <a:latin typeface="Consolas" panose="020B0609020204030204" pitchFamily="49" charset="0"/>
              </a:rPr>
              <a:t>&gt;</a:t>
            </a:r>
          </a:p>
          <a:p>
            <a:pPr marL="800100" lvl="2" indent="0">
              <a:buNone/>
            </a:pPr>
            <a:endParaRPr lang="en-US" sz="1400" dirty="0" smtClean="0">
              <a:latin typeface="Consolas" panose="020B0609020204030204" pitchFamily="49" charset="0"/>
            </a:endParaRPr>
          </a:p>
          <a:p>
            <a:pPr marL="800100" lvl="2" indent="0">
              <a:buNone/>
            </a:pPr>
            <a:r>
              <a:rPr lang="en-US" sz="1400" dirty="0" smtClean="0">
                <a:latin typeface="Consolas" panose="020B0609020204030204" pitchFamily="49" charset="0"/>
              </a:rPr>
              <a:t>// Function declarations</a:t>
            </a: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a:t>
            </a: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factorial( </a:t>
            </a:r>
            <a:r>
              <a:rPr lang="en-US" sz="1400" dirty="0" err="1" smtClean="0">
                <a:latin typeface="Consolas" panose="020B0609020204030204" pitchFamily="49" charset="0"/>
              </a:rPr>
              <a:t>int</a:t>
            </a:r>
            <a:r>
              <a:rPr lang="en-US" sz="1400" dirty="0" smtClean="0">
                <a:latin typeface="Consolas" panose="020B0609020204030204" pitchFamily="49" charset="0"/>
              </a:rPr>
              <a:t> n );</a:t>
            </a:r>
          </a:p>
          <a:p>
            <a:pPr marL="800100" lvl="2" indent="0">
              <a:buNone/>
            </a:pPr>
            <a:endParaRPr lang="en-US" sz="1400" dirty="0" smtClean="0">
              <a:latin typeface="Consolas" panose="020B0609020204030204" pitchFamily="49" charset="0"/>
            </a:endParaRPr>
          </a:p>
          <a:p>
            <a:pPr marL="800100" lvl="2" indent="0">
              <a:buNone/>
            </a:pPr>
            <a:r>
              <a:rPr lang="en-US" sz="1400" dirty="0" smtClean="0">
                <a:latin typeface="Consolas" panose="020B0609020204030204" pitchFamily="49" charset="0"/>
              </a:rPr>
              <a:t>// Function definitions</a:t>
            </a: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 {</a:t>
            </a:r>
          </a:p>
          <a:p>
            <a:pPr marL="800100" lvl="2"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factorial( 10 )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800100" lvl="2"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factorial(  0 )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800100" lvl="2"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factorial( -2 )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800100" lvl="2" indent="0">
              <a:buNone/>
            </a:pPr>
            <a:endParaRPr lang="en-US" sz="1400" dirty="0" smtClean="0">
              <a:latin typeface="Consolas" panose="020B0609020204030204" pitchFamily="49" charset="0"/>
            </a:endParaRPr>
          </a:p>
          <a:p>
            <a:pPr marL="800100" lvl="2" indent="0">
              <a:buNone/>
            </a:pPr>
            <a:r>
              <a:rPr lang="en-US" sz="1400" dirty="0" smtClean="0">
                <a:latin typeface="Consolas" panose="020B0609020204030204" pitchFamily="49" charset="0"/>
              </a:rPr>
              <a:t>    return 0;</a:t>
            </a:r>
          </a:p>
          <a:p>
            <a:pPr marL="800100" lvl="2" indent="0">
              <a:buNone/>
            </a:pPr>
            <a:r>
              <a:rPr lang="en-US" sz="1400" dirty="0" smtClean="0">
                <a:latin typeface="Consolas" panose="020B0609020204030204" pitchFamily="49" charset="0"/>
              </a:rPr>
              <a:t>}</a:t>
            </a:r>
          </a:p>
        </p:txBody>
      </p:sp>
      <p:sp>
        <p:nvSpPr>
          <p:cNvPr id="4" name="TextBox 3"/>
          <p:cNvSpPr txBox="1"/>
          <p:nvPr/>
        </p:nvSpPr>
        <p:spPr>
          <a:xfrm>
            <a:off x="4472792" y="3068960"/>
            <a:ext cx="4490332" cy="1754326"/>
          </a:xfrm>
          <a:prstGeom prst="rect">
            <a:avLst/>
          </a:prstGeom>
          <a:noFill/>
        </p:spPr>
        <p:txBody>
          <a:bodyPr wrap="none" rtlCol="0">
            <a:spAutoFit/>
          </a:bodyPr>
          <a:lstStyle/>
          <a:p>
            <a:r>
              <a:rPr lang="en-CA" dirty="0" smtClean="0">
                <a:solidFill>
                  <a:srgbClr val="0070C0"/>
                </a:solidFill>
                <a:latin typeface="Georgia" panose="02040502050405020303" pitchFamily="18" charset="0"/>
              </a:rPr>
              <a:t>Output:</a:t>
            </a:r>
          </a:p>
          <a:p>
            <a:r>
              <a:rPr lang="en-CA" dirty="0">
                <a:solidFill>
                  <a:srgbClr val="0070C0"/>
                </a:solidFill>
                <a:latin typeface="Consolas" panose="020B0609020204030204" pitchFamily="49" charset="0"/>
              </a:rPr>
              <a:t> </a:t>
            </a:r>
            <a:r>
              <a:rPr lang="en-CA" dirty="0" smtClean="0">
                <a:solidFill>
                  <a:srgbClr val="0070C0"/>
                </a:solidFill>
                <a:latin typeface="Consolas" panose="020B0609020204030204" pitchFamily="49" charset="0"/>
              </a:rPr>
              <a:t>   3628800</a:t>
            </a:r>
            <a:endParaRPr lang="en-CA" dirty="0">
              <a:solidFill>
                <a:srgbClr val="0070C0"/>
              </a:solidFill>
              <a:latin typeface="Consolas" panose="020B0609020204030204" pitchFamily="49" charset="0"/>
            </a:endParaRPr>
          </a:p>
          <a:p>
            <a:r>
              <a:rPr lang="en-CA" dirty="0" smtClean="0">
                <a:solidFill>
                  <a:srgbClr val="0070C0"/>
                </a:solidFill>
                <a:latin typeface="Consolas" panose="020B0609020204030204" pitchFamily="49" charset="0"/>
              </a:rPr>
              <a:t>    1</a:t>
            </a:r>
            <a:endParaRPr lang="en-CA" dirty="0">
              <a:solidFill>
                <a:srgbClr val="0070C0"/>
              </a:solidFill>
              <a:latin typeface="Consolas" panose="020B0609020204030204" pitchFamily="49" charset="0"/>
            </a:endParaRPr>
          </a:p>
          <a:p>
            <a:r>
              <a:rPr lang="en-CA" dirty="0" smtClean="0">
                <a:solidFill>
                  <a:srgbClr val="0070C0"/>
                </a:solidFill>
                <a:latin typeface="Consolas" panose="020B0609020204030204" pitchFamily="49" charset="0"/>
              </a:rPr>
              <a:t>    </a:t>
            </a:r>
            <a:r>
              <a:rPr lang="en-CA" dirty="0" err="1" smtClean="0">
                <a:solidFill>
                  <a:srgbClr val="0070C0"/>
                </a:solidFill>
                <a:latin typeface="Consolas" panose="020B0609020204030204" pitchFamily="49" charset="0"/>
              </a:rPr>
              <a:t>a.out</a:t>
            </a:r>
            <a:r>
              <a:rPr lang="en-CA" dirty="0">
                <a:solidFill>
                  <a:srgbClr val="0070C0"/>
                </a:solidFill>
                <a:latin typeface="Consolas" panose="020B0609020204030204" pitchFamily="49" charset="0"/>
              </a:rPr>
              <a:t>: </a:t>
            </a:r>
            <a:r>
              <a:rPr lang="en-CA" dirty="0" smtClean="0">
                <a:solidFill>
                  <a:srgbClr val="0070C0"/>
                </a:solidFill>
                <a:latin typeface="Consolas" panose="020B0609020204030204" pitchFamily="49" charset="0"/>
              </a:rPr>
              <a:t>example.cpp:18:</a:t>
            </a:r>
          </a:p>
          <a:p>
            <a:r>
              <a:rPr lang="en-CA" dirty="0">
                <a:solidFill>
                  <a:srgbClr val="0070C0"/>
                </a:solidFill>
                <a:latin typeface="Consolas" panose="020B0609020204030204" pitchFamily="49" charset="0"/>
              </a:rPr>
              <a:t> </a:t>
            </a:r>
            <a:r>
              <a:rPr lang="en-CA" dirty="0" smtClean="0">
                <a:solidFill>
                  <a:srgbClr val="0070C0"/>
                </a:solidFill>
                <a:latin typeface="Consolas" panose="020B0609020204030204" pitchFamily="49" charset="0"/>
              </a:rPr>
              <a:t>     </a:t>
            </a:r>
            <a:r>
              <a:rPr lang="en-CA" dirty="0" err="1" smtClean="0">
                <a:solidFill>
                  <a:srgbClr val="0070C0"/>
                </a:solidFill>
                <a:latin typeface="Consolas" panose="020B0609020204030204" pitchFamily="49" charset="0"/>
              </a:rPr>
              <a:t>int</a:t>
            </a:r>
            <a:r>
              <a:rPr lang="en-CA" dirty="0" smtClean="0">
                <a:solidFill>
                  <a:srgbClr val="0070C0"/>
                </a:solidFill>
                <a:latin typeface="Consolas" panose="020B0609020204030204" pitchFamily="49" charset="0"/>
              </a:rPr>
              <a:t> </a:t>
            </a:r>
            <a:r>
              <a:rPr lang="en-CA" dirty="0">
                <a:solidFill>
                  <a:srgbClr val="0070C0"/>
                </a:solidFill>
                <a:latin typeface="Consolas" panose="020B0609020204030204" pitchFamily="49" charset="0"/>
              </a:rPr>
              <a:t>factorial(</a:t>
            </a:r>
            <a:r>
              <a:rPr lang="en-CA" dirty="0" err="1">
                <a:solidFill>
                  <a:srgbClr val="0070C0"/>
                </a:solidFill>
                <a:latin typeface="Consolas" panose="020B0609020204030204" pitchFamily="49" charset="0"/>
              </a:rPr>
              <a:t>int</a:t>
            </a:r>
            <a:r>
              <a:rPr lang="en-CA" dirty="0" smtClean="0">
                <a:solidFill>
                  <a:srgbClr val="0070C0"/>
                </a:solidFill>
                <a:latin typeface="Consolas" panose="020B0609020204030204" pitchFamily="49" charset="0"/>
              </a:rPr>
              <a:t>):</a:t>
            </a:r>
          </a:p>
          <a:p>
            <a:r>
              <a:rPr lang="en-CA" dirty="0" smtClean="0">
                <a:solidFill>
                  <a:srgbClr val="0070C0"/>
                </a:solidFill>
                <a:latin typeface="Consolas" panose="020B0609020204030204" pitchFamily="49" charset="0"/>
              </a:rPr>
              <a:t>        Assertion </a:t>
            </a:r>
            <a:r>
              <a:rPr lang="en-CA" dirty="0">
                <a:solidFill>
                  <a:srgbClr val="0070C0"/>
                </a:solidFill>
                <a:latin typeface="Consolas" panose="020B0609020204030204" pitchFamily="49" charset="0"/>
              </a:rPr>
              <a:t>`n &gt;= 0' failed</a:t>
            </a:r>
            <a:r>
              <a:rPr lang="en-CA" dirty="0" smtClean="0">
                <a:solidFill>
                  <a:srgbClr val="0070C0"/>
                </a:solidFill>
                <a:latin typeface="Consolas" panose="020B0609020204030204" pitchFamily="49" charset="0"/>
              </a:rPr>
              <a:t>.</a:t>
            </a:r>
            <a:endParaRPr lang="en-CA" dirty="0">
              <a:solidFill>
                <a:srgbClr val="0070C0"/>
              </a:solidFill>
              <a:latin typeface="Consolas" panose="020B0609020204030204" pitchFamily="49" charset="0"/>
            </a:endParaRPr>
          </a:p>
        </p:txBody>
      </p:sp>
      <p:sp>
        <p:nvSpPr>
          <p:cNvPr id="8" name="Rounded Rectangle 7"/>
          <p:cNvSpPr/>
          <p:nvPr/>
        </p:nvSpPr>
        <p:spPr>
          <a:xfrm>
            <a:off x="1285598" y="3195398"/>
            <a:ext cx="1907364" cy="25537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73737336"/>
      </p:ext>
    </p:extLst>
  </p:cSld>
  <p:clrMapOvr>
    <a:masterClrMapping/>
  </p:clrMapOvr>
  <mc:AlternateContent xmlns:mc="http://schemas.openxmlformats.org/markup-compatibility/2006">
    <mc:Choice xmlns:p14="http://schemas.microsoft.com/office/powerpoint/2010/main" Requires="p14">
      <p:transition spd="slow" p14:dur="2000" advTm="125126"/>
    </mc:Choice>
    <mc:Fallback>
      <p:transition spd="slow" advTm="125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7" end="1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0"/>
                </p:tgtEl>
              </p:cMediaNode>
            </p:audio>
          </p:childTnLst>
        </p:cTn>
      </p:par>
    </p:tnLst>
    <p:bldLst>
      <p:bldP spid="4"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C-style assertions</a:t>
            </a:r>
            <a:endParaRPr lang="en-CA" dirty="0"/>
          </a:p>
        </p:txBody>
      </p:sp>
      <p:sp>
        <p:nvSpPr>
          <p:cNvPr id="3" name="Content Placeholder 2"/>
          <p:cNvSpPr>
            <a:spLocks noGrp="1"/>
          </p:cNvSpPr>
          <p:nvPr>
            <p:ph idx="1"/>
          </p:nvPr>
        </p:nvSpPr>
        <p:spPr/>
        <p:txBody>
          <a:bodyPr/>
          <a:lstStyle/>
          <a:p>
            <a:r>
              <a:rPr lang="en-US" dirty="0" smtClean="0"/>
              <a:t>Consider this program:</a:t>
            </a:r>
            <a:endParaRPr lang="en-US" sz="1600" dirty="0" smtClean="0">
              <a:latin typeface="Consolas" panose="020B0609020204030204" pitchFamily="49" charset="0"/>
            </a:endParaRPr>
          </a:p>
          <a:p>
            <a:pPr marL="800100" lvl="2" indent="0">
              <a:buNone/>
            </a:pPr>
            <a:r>
              <a:rPr lang="en-US" sz="1400" dirty="0" smtClean="0">
                <a:latin typeface="Consolas" panose="020B0609020204030204" pitchFamily="49" charset="0"/>
              </a:rPr>
              <a:t>#include &lt;</a:t>
            </a:r>
            <a:r>
              <a:rPr lang="en-US" sz="1400" dirty="0" err="1" smtClean="0">
                <a:latin typeface="Consolas" panose="020B0609020204030204" pitchFamily="49" charset="0"/>
              </a:rPr>
              <a:t>iostream</a:t>
            </a:r>
            <a:r>
              <a:rPr lang="en-US" sz="1400" dirty="0" smtClean="0">
                <a:latin typeface="Consolas" panose="020B0609020204030204" pitchFamily="49" charset="0"/>
              </a:rPr>
              <a:t>&gt;</a:t>
            </a:r>
          </a:p>
          <a:p>
            <a:pPr marL="800100" lvl="2" indent="0">
              <a:buNone/>
            </a:pPr>
            <a:r>
              <a:rPr lang="en-US" sz="1400" dirty="0" smtClean="0">
                <a:latin typeface="Consolas" panose="020B0609020204030204" pitchFamily="49" charset="0"/>
              </a:rPr>
              <a:t>#include &lt;</a:t>
            </a:r>
            <a:r>
              <a:rPr lang="en-US" sz="1400" dirty="0" err="1" smtClean="0">
                <a:latin typeface="Consolas" panose="020B0609020204030204" pitchFamily="49" charset="0"/>
              </a:rPr>
              <a:t>cassert</a:t>
            </a:r>
            <a:r>
              <a:rPr lang="en-US" sz="1400" dirty="0" smtClean="0">
                <a:latin typeface="Consolas" panose="020B0609020204030204" pitchFamily="49" charset="0"/>
              </a:rPr>
              <a:t>&gt;</a:t>
            </a:r>
          </a:p>
          <a:p>
            <a:pPr marL="800100" lvl="2" indent="0">
              <a:buNone/>
            </a:pPr>
            <a:endParaRPr lang="en-US" sz="1400" dirty="0" smtClean="0">
              <a:latin typeface="Consolas" panose="020B0609020204030204" pitchFamily="49" charset="0"/>
            </a:endParaRPr>
          </a:p>
          <a:p>
            <a:pPr marL="800100" lvl="2" indent="0">
              <a:buNone/>
            </a:pPr>
            <a:r>
              <a:rPr lang="en-US" sz="1400" dirty="0" smtClean="0">
                <a:latin typeface="Consolas" panose="020B0609020204030204" pitchFamily="49" charset="0"/>
              </a:rPr>
              <a:t>// Function declarations</a:t>
            </a: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a:t>
            </a: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factorial( </a:t>
            </a:r>
            <a:r>
              <a:rPr lang="en-US" sz="1400" dirty="0" err="1" smtClean="0">
                <a:latin typeface="Consolas" panose="020B0609020204030204" pitchFamily="49" charset="0"/>
              </a:rPr>
              <a:t>int</a:t>
            </a:r>
            <a:r>
              <a:rPr lang="en-US" sz="1400" dirty="0" smtClean="0">
                <a:latin typeface="Consolas" panose="020B0609020204030204" pitchFamily="49" charset="0"/>
              </a:rPr>
              <a:t> n );</a:t>
            </a:r>
          </a:p>
          <a:p>
            <a:pPr marL="800100" lvl="2" indent="0">
              <a:buNone/>
            </a:pPr>
            <a:endParaRPr lang="en-US" sz="1400" dirty="0" smtClean="0">
              <a:latin typeface="Consolas" panose="020B0609020204030204" pitchFamily="49" charset="0"/>
            </a:endParaRPr>
          </a:p>
          <a:p>
            <a:pPr marL="800100" lvl="2" indent="0">
              <a:buNone/>
            </a:pPr>
            <a:r>
              <a:rPr lang="en-US" sz="1400" dirty="0" smtClean="0">
                <a:latin typeface="Consolas" panose="020B0609020204030204" pitchFamily="49" charset="0"/>
              </a:rPr>
              <a:t>// Function definitions</a:t>
            </a: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for ( </a:t>
            </a:r>
            <a:r>
              <a:rPr lang="en-US" sz="1400" dirty="0" err="1" smtClean="0">
                <a:latin typeface="Consolas" panose="020B0609020204030204" pitchFamily="49" charset="0"/>
              </a:rPr>
              <a:t>int</a:t>
            </a:r>
            <a:r>
              <a:rPr lang="en-US" sz="1400" dirty="0" smtClean="0">
                <a:latin typeface="Consolas" panose="020B0609020204030204" pitchFamily="49" charset="0"/>
              </a:rPr>
              <a:t> k{0}; k &lt;= 17; ++k ) {</a:t>
            </a:r>
          </a:p>
          <a:p>
            <a:pPr marL="800100" lvl="2"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k &lt;&lt; "! = "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&lt;&lt; factorial( k )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p>
          <a:p>
            <a:pPr marL="800100" lvl="2" indent="0">
              <a:buNone/>
            </a:pPr>
            <a:endParaRPr lang="en-US" sz="1400" dirty="0" smtClean="0">
              <a:latin typeface="Consolas" panose="020B0609020204030204" pitchFamily="49" charset="0"/>
            </a:endParaRPr>
          </a:p>
          <a:p>
            <a:pPr marL="800100" lvl="2" indent="0">
              <a:buNone/>
            </a:pPr>
            <a:r>
              <a:rPr lang="en-US" sz="1400" dirty="0" smtClean="0">
                <a:latin typeface="Consolas" panose="020B0609020204030204" pitchFamily="49" charset="0"/>
              </a:rPr>
              <a:t>    return 0;</a:t>
            </a:r>
          </a:p>
          <a:p>
            <a:pPr marL="800100" lvl="2" indent="0">
              <a:buNone/>
            </a:pPr>
            <a:r>
              <a:rPr lang="en-US" sz="1400" dirty="0" smtClean="0">
                <a:latin typeface="Consolas" panose="020B0609020204030204" pitchFamily="49" charset="0"/>
              </a:rPr>
              <a:t>}</a:t>
            </a:r>
          </a:p>
          <a:p>
            <a:pPr marL="800100" lvl="2" indent="0">
              <a:buNone/>
            </a:pPr>
            <a:endParaRPr lang="en-US" sz="1600" dirty="0" smtClean="0">
              <a:latin typeface="Consolas" panose="020B0609020204030204" pitchFamily="49" charset="0"/>
            </a:endParaRPr>
          </a:p>
        </p:txBody>
      </p:sp>
      <p:sp>
        <p:nvSpPr>
          <p:cNvPr id="6" name="TextBox 5"/>
          <p:cNvSpPr txBox="1"/>
          <p:nvPr/>
        </p:nvSpPr>
        <p:spPr>
          <a:xfrm>
            <a:off x="6259101" y="704989"/>
            <a:ext cx="2717411" cy="5632311"/>
          </a:xfrm>
          <a:prstGeom prst="rect">
            <a:avLst/>
          </a:prstGeom>
          <a:noFill/>
        </p:spPr>
        <p:txBody>
          <a:bodyPr wrap="none" rtlCol="0">
            <a:spAutoFit/>
          </a:bodyPr>
          <a:lstStyle/>
          <a:p>
            <a:r>
              <a:rPr lang="en-CA" dirty="0" smtClean="0">
                <a:solidFill>
                  <a:srgbClr val="0070C0"/>
                </a:solidFill>
                <a:latin typeface="Georgia" panose="02040502050405020303" pitchFamily="18" charset="0"/>
              </a:rPr>
              <a:t>Output:</a:t>
            </a:r>
          </a:p>
          <a:p>
            <a:r>
              <a:rPr lang="en-CA" dirty="0" smtClean="0">
                <a:solidFill>
                  <a:srgbClr val="0070C0"/>
                </a:solidFill>
                <a:latin typeface="Consolas" panose="020B0609020204030204" pitchFamily="49" charset="0"/>
              </a:rPr>
              <a:t>    0</a:t>
            </a:r>
            <a:r>
              <a:rPr lang="en-CA" dirty="0">
                <a:solidFill>
                  <a:srgbClr val="0070C0"/>
                </a:solidFill>
                <a:latin typeface="Consolas" panose="020B0609020204030204" pitchFamily="49" charset="0"/>
              </a:rPr>
              <a:t>! = 1</a:t>
            </a:r>
          </a:p>
          <a:p>
            <a:r>
              <a:rPr lang="en-CA" dirty="0" smtClean="0">
                <a:solidFill>
                  <a:srgbClr val="0070C0"/>
                </a:solidFill>
                <a:latin typeface="Consolas" panose="020B0609020204030204" pitchFamily="49" charset="0"/>
              </a:rPr>
              <a:t>    1</a:t>
            </a:r>
            <a:r>
              <a:rPr lang="en-CA" dirty="0">
                <a:solidFill>
                  <a:srgbClr val="0070C0"/>
                </a:solidFill>
                <a:latin typeface="Consolas" panose="020B0609020204030204" pitchFamily="49" charset="0"/>
              </a:rPr>
              <a:t>! = 1</a:t>
            </a:r>
          </a:p>
          <a:p>
            <a:r>
              <a:rPr lang="en-CA" dirty="0" smtClean="0">
                <a:solidFill>
                  <a:srgbClr val="0070C0"/>
                </a:solidFill>
                <a:latin typeface="Consolas" panose="020B0609020204030204" pitchFamily="49" charset="0"/>
              </a:rPr>
              <a:t>    2</a:t>
            </a:r>
            <a:r>
              <a:rPr lang="en-CA" dirty="0">
                <a:solidFill>
                  <a:srgbClr val="0070C0"/>
                </a:solidFill>
                <a:latin typeface="Consolas" panose="020B0609020204030204" pitchFamily="49" charset="0"/>
              </a:rPr>
              <a:t>! = 2</a:t>
            </a:r>
          </a:p>
          <a:p>
            <a:r>
              <a:rPr lang="en-CA" dirty="0" smtClean="0">
                <a:solidFill>
                  <a:srgbClr val="0070C0"/>
                </a:solidFill>
                <a:latin typeface="Consolas" panose="020B0609020204030204" pitchFamily="49" charset="0"/>
              </a:rPr>
              <a:t>    3</a:t>
            </a:r>
            <a:r>
              <a:rPr lang="en-CA" dirty="0">
                <a:solidFill>
                  <a:srgbClr val="0070C0"/>
                </a:solidFill>
                <a:latin typeface="Consolas" panose="020B0609020204030204" pitchFamily="49" charset="0"/>
              </a:rPr>
              <a:t>! = 6</a:t>
            </a:r>
          </a:p>
          <a:p>
            <a:r>
              <a:rPr lang="en-CA" dirty="0" smtClean="0">
                <a:solidFill>
                  <a:srgbClr val="0070C0"/>
                </a:solidFill>
                <a:latin typeface="Consolas" panose="020B0609020204030204" pitchFamily="49" charset="0"/>
              </a:rPr>
              <a:t>    4</a:t>
            </a:r>
            <a:r>
              <a:rPr lang="en-CA" dirty="0">
                <a:solidFill>
                  <a:srgbClr val="0070C0"/>
                </a:solidFill>
                <a:latin typeface="Consolas" panose="020B0609020204030204" pitchFamily="49" charset="0"/>
              </a:rPr>
              <a:t>! = 24</a:t>
            </a:r>
          </a:p>
          <a:p>
            <a:r>
              <a:rPr lang="en-CA" dirty="0" smtClean="0">
                <a:solidFill>
                  <a:srgbClr val="0070C0"/>
                </a:solidFill>
                <a:latin typeface="Consolas" panose="020B0609020204030204" pitchFamily="49" charset="0"/>
              </a:rPr>
              <a:t>    5</a:t>
            </a:r>
            <a:r>
              <a:rPr lang="en-CA" dirty="0">
                <a:solidFill>
                  <a:srgbClr val="0070C0"/>
                </a:solidFill>
                <a:latin typeface="Consolas" panose="020B0609020204030204" pitchFamily="49" charset="0"/>
              </a:rPr>
              <a:t>! = 120</a:t>
            </a:r>
          </a:p>
          <a:p>
            <a:r>
              <a:rPr lang="en-CA" dirty="0" smtClean="0">
                <a:solidFill>
                  <a:srgbClr val="0070C0"/>
                </a:solidFill>
                <a:latin typeface="Consolas" panose="020B0609020204030204" pitchFamily="49" charset="0"/>
              </a:rPr>
              <a:t>    6</a:t>
            </a:r>
            <a:r>
              <a:rPr lang="en-CA" dirty="0">
                <a:solidFill>
                  <a:srgbClr val="0070C0"/>
                </a:solidFill>
                <a:latin typeface="Consolas" panose="020B0609020204030204" pitchFamily="49" charset="0"/>
              </a:rPr>
              <a:t>! = 720</a:t>
            </a:r>
          </a:p>
          <a:p>
            <a:r>
              <a:rPr lang="en-CA" dirty="0" smtClean="0">
                <a:solidFill>
                  <a:srgbClr val="0070C0"/>
                </a:solidFill>
                <a:latin typeface="Consolas" panose="020B0609020204030204" pitchFamily="49" charset="0"/>
              </a:rPr>
              <a:t>    7</a:t>
            </a:r>
            <a:r>
              <a:rPr lang="en-CA" dirty="0">
                <a:solidFill>
                  <a:srgbClr val="0070C0"/>
                </a:solidFill>
                <a:latin typeface="Consolas" panose="020B0609020204030204" pitchFamily="49" charset="0"/>
              </a:rPr>
              <a:t>! = 5040</a:t>
            </a:r>
          </a:p>
          <a:p>
            <a:r>
              <a:rPr lang="en-CA" dirty="0" smtClean="0">
                <a:solidFill>
                  <a:srgbClr val="0070C0"/>
                </a:solidFill>
                <a:latin typeface="Consolas" panose="020B0609020204030204" pitchFamily="49" charset="0"/>
              </a:rPr>
              <a:t>    8</a:t>
            </a:r>
            <a:r>
              <a:rPr lang="en-CA" dirty="0">
                <a:solidFill>
                  <a:srgbClr val="0070C0"/>
                </a:solidFill>
                <a:latin typeface="Consolas" panose="020B0609020204030204" pitchFamily="49" charset="0"/>
              </a:rPr>
              <a:t>! = 40320</a:t>
            </a:r>
          </a:p>
          <a:p>
            <a:r>
              <a:rPr lang="en-CA" dirty="0" smtClean="0">
                <a:solidFill>
                  <a:srgbClr val="0070C0"/>
                </a:solidFill>
                <a:latin typeface="Consolas" panose="020B0609020204030204" pitchFamily="49" charset="0"/>
              </a:rPr>
              <a:t>    9</a:t>
            </a:r>
            <a:r>
              <a:rPr lang="en-CA" dirty="0">
                <a:solidFill>
                  <a:srgbClr val="0070C0"/>
                </a:solidFill>
                <a:latin typeface="Consolas" panose="020B0609020204030204" pitchFamily="49" charset="0"/>
              </a:rPr>
              <a:t>! = 362880</a:t>
            </a:r>
          </a:p>
          <a:p>
            <a:r>
              <a:rPr lang="en-CA" dirty="0" smtClean="0">
                <a:solidFill>
                  <a:srgbClr val="0070C0"/>
                </a:solidFill>
                <a:latin typeface="Consolas" panose="020B0609020204030204" pitchFamily="49" charset="0"/>
              </a:rPr>
              <a:t>    10</a:t>
            </a:r>
            <a:r>
              <a:rPr lang="en-CA" dirty="0">
                <a:solidFill>
                  <a:srgbClr val="0070C0"/>
                </a:solidFill>
                <a:latin typeface="Consolas" panose="020B0609020204030204" pitchFamily="49" charset="0"/>
              </a:rPr>
              <a:t>! = 3628800</a:t>
            </a:r>
          </a:p>
          <a:p>
            <a:r>
              <a:rPr lang="en-CA" dirty="0" smtClean="0">
                <a:solidFill>
                  <a:srgbClr val="0070C0"/>
                </a:solidFill>
                <a:latin typeface="Consolas" panose="020B0609020204030204" pitchFamily="49" charset="0"/>
              </a:rPr>
              <a:t>    11</a:t>
            </a:r>
            <a:r>
              <a:rPr lang="en-CA" dirty="0">
                <a:solidFill>
                  <a:srgbClr val="0070C0"/>
                </a:solidFill>
                <a:latin typeface="Consolas" panose="020B0609020204030204" pitchFamily="49" charset="0"/>
              </a:rPr>
              <a:t>! = 39916800</a:t>
            </a:r>
          </a:p>
          <a:p>
            <a:r>
              <a:rPr lang="en-CA" dirty="0" smtClean="0">
                <a:solidFill>
                  <a:srgbClr val="0070C0"/>
                </a:solidFill>
                <a:latin typeface="Consolas" panose="020B0609020204030204" pitchFamily="49" charset="0"/>
              </a:rPr>
              <a:t>    12</a:t>
            </a:r>
            <a:r>
              <a:rPr lang="en-CA" dirty="0">
                <a:solidFill>
                  <a:srgbClr val="0070C0"/>
                </a:solidFill>
                <a:latin typeface="Consolas" panose="020B0609020204030204" pitchFamily="49" charset="0"/>
              </a:rPr>
              <a:t>! = 479001600</a:t>
            </a:r>
          </a:p>
          <a:p>
            <a:r>
              <a:rPr lang="en-CA" dirty="0" smtClean="0">
                <a:solidFill>
                  <a:srgbClr val="0070C0"/>
                </a:solidFill>
                <a:latin typeface="Consolas" panose="020B0609020204030204" pitchFamily="49" charset="0"/>
              </a:rPr>
              <a:t>    13</a:t>
            </a:r>
            <a:r>
              <a:rPr lang="en-CA" dirty="0">
                <a:solidFill>
                  <a:srgbClr val="0070C0"/>
                </a:solidFill>
                <a:latin typeface="Consolas" panose="020B0609020204030204" pitchFamily="49" charset="0"/>
              </a:rPr>
              <a:t>! = 1932053504</a:t>
            </a:r>
          </a:p>
          <a:p>
            <a:r>
              <a:rPr lang="en-CA" dirty="0" smtClean="0">
                <a:solidFill>
                  <a:srgbClr val="0070C0"/>
                </a:solidFill>
                <a:latin typeface="Consolas" panose="020B0609020204030204" pitchFamily="49" charset="0"/>
              </a:rPr>
              <a:t>    14</a:t>
            </a:r>
            <a:r>
              <a:rPr lang="en-CA" dirty="0">
                <a:solidFill>
                  <a:srgbClr val="0070C0"/>
                </a:solidFill>
                <a:latin typeface="Consolas" panose="020B0609020204030204" pitchFamily="49" charset="0"/>
              </a:rPr>
              <a:t>! = 1278945280</a:t>
            </a:r>
          </a:p>
          <a:p>
            <a:r>
              <a:rPr lang="en-CA" dirty="0" smtClean="0">
                <a:solidFill>
                  <a:srgbClr val="0070C0"/>
                </a:solidFill>
                <a:latin typeface="Consolas" panose="020B0609020204030204" pitchFamily="49" charset="0"/>
              </a:rPr>
              <a:t>    15</a:t>
            </a:r>
            <a:r>
              <a:rPr lang="en-CA" dirty="0">
                <a:solidFill>
                  <a:srgbClr val="0070C0"/>
                </a:solidFill>
                <a:latin typeface="Consolas" panose="020B0609020204030204" pitchFamily="49" charset="0"/>
              </a:rPr>
              <a:t>! = </a:t>
            </a:r>
            <a:r>
              <a:rPr lang="en-CA" dirty="0" smtClean="0">
                <a:solidFill>
                  <a:srgbClr val="0070C0"/>
                </a:solidFill>
                <a:latin typeface="Consolas" panose="020B0609020204030204" pitchFamily="49" charset="0"/>
              </a:rPr>
              <a:t>2004310016</a:t>
            </a:r>
          </a:p>
          <a:p>
            <a:r>
              <a:rPr lang="en-CA" dirty="0" smtClean="0">
                <a:solidFill>
                  <a:srgbClr val="0070C0"/>
                </a:solidFill>
                <a:latin typeface="Consolas" panose="020B0609020204030204" pitchFamily="49" charset="0"/>
              </a:rPr>
              <a:t>    16</a:t>
            </a:r>
            <a:r>
              <a:rPr lang="en-CA" dirty="0">
                <a:solidFill>
                  <a:srgbClr val="0070C0"/>
                </a:solidFill>
                <a:latin typeface="Consolas" panose="020B0609020204030204" pitchFamily="49" charset="0"/>
              </a:rPr>
              <a:t>! = 2004189184</a:t>
            </a:r>
          </a:p>
          <a:p>
            <a:r>
              <a:rPr lang="en-CA" dirty="0" smtClean="0">
                <a:solidFill>
                  <a:srgbClr val="0070C0"/>
                </a:solidFill>
                <a:latin typeface="Consolas" panose="020B0609020204030204" pitchFamily="49" charset="0"/>
              </a:rPr>
              <a:t>    17</a:t>
            </a:r>
            <a:r>
              <a:rPr lang="en-CA" dirty="0">
                <a:solidFill>
                  <a:srgbClr val="0070C0"/>
                </a:solidFill>
                <a:latin typeface="Consolas" panose="020B0609020204030204" pitchFamily="49" charset="0"/>
              </a:rPr>
              <a:t>! = -288522240</a:t>
            </a:r>
          </a:p>
          <a:p>
            <a:endParaRPr lang="en-CA" dirty="0">
              <a:solidFill>
                <a:srgbClr val="0070C0"/>
              </a:solidFill>
              <a:latin typeface="Consolas" panose="020B0609020204030204" pitchFamily="49" charset="0"/>
            </a:endParaRPr>
          </a:p>
        </p:txBody>
      </p:sp>
      <p:sp>
        <p:nvSpPr>
          <p:cNvPr id="8" name="Rounded Rectangle 7"/>
          <p:cNvSpPr/>
          <p:nvPr/>
        </p:nvSpPr>
        <p:spPr>
          <a:xfrm>
            <a:off x="6826019" y="4602900"/>
            <a:ext cx="2137153" cy="25537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6826020" y="4864160"/>
            <a:ext cx="2137153" cy="25537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ounded Rectangle 9"/>
          <p:cNvSpPr/>
          <p:nvPr/>
        </p:nvSpPr>
        <p:spPr>
          <a:xfrm>
            <a:off x="6826020" y="5146306"/>
            <a:ext cx="2137153" cy="25537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ounded Rectangle 10"/>
          <p:cNvSpPr/>
          <p:nvPr/>
        </p:nvSpPr>
        <p:spPr>
          <a:xfrm>
            <a:off x="6826020" y="5428452"/>
            <a:ext cx="2137153" cy="25537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ounded Rectangle 11"/>
          <p:cNvSpPr/>
          <p:nvPr/>
        </p:nvSpPr>
        <p:spPr>
          <a:xfrm>
            <a:off x="6826020" y="5710598"/>
            <a:ext cx="2137153" cy="25537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ounded Rectangle 13"/>
          <p:cNvSpPr/>
          <p:nvPr/>
        </p:nvSpPr>
        <p:spPr>
          <a:xfrm>
            <a:off x="6821826" y="4325754"/>
            <a:ext cx="2137153" cy="25537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ounded Rectangle 14"/>
          <p:cNvSpPr/>
          <p:nvPr/>
        </p:nvSpPr>
        <p:spPr>
          <a:xfrm>
            <a:off x="6826020" y="4055300"/>
            <a:ext cx="2137153" cy="25537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68871009"/>
      </p:ext>
    </p:extLst>
  </p:cSld>
  <p:clrMapOvr>
    <a:masterClrMapping/>
  </p:clrMapOvr>
  <mc:AlternateContent xmlns:mc="http://schemas.openxmlformats.org/markup-compatibility/2006">
    <mc:Choice xmlns:p14="http://schemas.microsoft.com/office/powerpoint/2010/main" Requires="p14">
      <p:transition spd="slow" p14:dur="2000" advTm="127775"/>
    </mc:Choice>
    <mc:Fallback>
      <p:transition spd="slow" advTm="127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16"/>
                </p:tgtEl>
              </p:cMediaNode>
            </p:audio>
          </p:childTnLst>
        </p:cTn>
      </p:par>
    </p:tnLst>
    <p:bldLst>
      <p:bldP spid="6" grpId="0"/>
      <p:bldP spid="8" grpId="0" animBg="1"/>
      <p:bldP spid="8" grpId="1" animBg="1"/>
      <p:bldP spid="9" grpId="0" animBg="1"/>
      <p:bldP spid="9" grpId="1" animBg="1"/>
      <p:bldP spid="10" grpId="0" animBg="1"/>
      <p:bldP spid="10" grpId="1" animBg="1"/>
      <p:bldP spid="11" grpId="0" animBg="1"/>
      <p:bldP spid="11" grpId="1" animBg="1"/>
      <p:bldP spid="12" grpId="0" animBg="1"/>
      <p:bldP spid="14" grpId="0" animBg="1"/>
      <p:bldP spid="14" grpId="1" animBg="1"/>
      <p:bldP spid="15" grpId="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C-style assertions</a:t>
            </a:r>
            <a:endParaRPr lang="en-CA" dirty="0"/>
          </a:p>
        </p:txBody>
      </p:sp>
      <p:sp>
        <p:nvSpPr>
          <p:cNvPr id="3" name="Content Placeholder 2"/>
          <p:cNvSpPr>
            <a:spLocks noGrp="1"/>
          </p:cNvSpPr>
          <p:nvPr>
            <p:ph idx="1"/>
          </p:nvPr>
        </p:nvSpPr>
        <p:spPr/>
        <p:txBody>
          <a:bodyPr/>
          <a:lstStyle/>
          <a:p>
            <a:r>
              <a:rPr lang="en-US" dirty="0" smtClean="0"/>
              <a:t>Thus, a better implementation of the factorial function is:</a:t>
            </a:r>
            <a:endParaRPr lang="en-US" dirty="0" smtClean="0"/>
          </a:p>
          <a:p>
            <a:pPr marL="800100" lvl="2" indent="0">
              <a:buNone/>
            </a:pPr>
            <a:r>
              <a:rPr lang="en-US" sz="1600" dirty="0" err="1" smtClean="0">
                <a:latin typeface="Consolas" panose="020B0609020204030204" pitchFamily="49" charset="0"/>
              </a:rPr>
              <a:t>int</a:t>
            </a:r>
            <a:r>
              <a:rPr lang="en-US" sz="1600" dirty="0" smtClean="0">
                <a:latin typeface="Consolas" panose="020B0609020204030204" pitchFamily="49" charset="0"/>
              </a:rPr>
              <a:t> </a:t>
            </a:r>
            <a:r>
              <a:rPr lang="en-US" sz="1600" dirty="0" smtClean="0">
                <a:latin typeface="Consolas" panose="020B0609020204030204" pitchFamily="49" charset="0"/>
              </a:rPr>
              <a:t>factorial( </a:t>
            </a:r>
            <a:r>
              <a:rPr lang="en-US" sz="1600" dirty="0" err="1" smtClean="0">
                <a:latin typeface="Consolas" panose="020B0609020204030204" pitchFamily="49" charset="0"/>
              </a:rPr>
              <a:t>int</a:t>
            </a:r>
            <a:r>
              <a:rPr lang="en-US" sz="1600" dirty="0" smtClean="0">
                <a:latin typeface="Consolas" panose="020B0609020204030204" pitchFamily="49" charset="0"/>
              </a:rPr>
              <a:t> n )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assert( </a:t>
            </a:r>
            <a:r>
              <a:rPr lang="en-US" sz="1600" dirty="0" smtClean="0">
                <a:latin typeface="Consolas" panose="020B0609020204030204" pitchFamily="49" charset="0"/>
              </a:rPr>
              <a:t>(n </a:t>
            </a:r>
            <a:r>
              <a:rPr lang="en-US" sz="1600" dirty="0" smtClean="0">
                <a:latin typeface="Consolas" panose="020B0609020204030204" pitchFamily="49" charset="0"/>
              </a:rPr>
              <a:t>&gt;= </a:t>
            </a:r>
            <a:r>
              <a:rPr lang="en-US" sz="1600" dirty="0" smtClean="0">
                <a:latin typeface="Consolas" panose="020B0609020204030204" pitchFamily="49" charset="0"/>
              </a:rPr>
              <a:t>0) &amp;&amp; (n &lt;= 12) </a:t>
            </a:r>
            <a:r>
              <a:rPr lang="en-US" sz="1600" dirty="0" smtClean="0">
                <a:latin typeface="Consolas" panose="020B0609020204030204" pitchFamily="49" charset="0"/>
              </a:rPr>
              <a:t>);</a:t>
            </a:r>
          </a:p>
          <a:p>
            <a:pPr marL="800100" lvl="2" indent="0">
              <a:buNone/>
            </a:pP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    </a:t>
            </a:r>
            <a:r>
              <a:rPr lang="en-US" sz="1600" dirty="0" err="1" smtClean="0">
                <a:latin typeface="Consolas" panose="020B0609020204030204" pitchFamily="49" charset="0"/>
              </a:rPr>
              <a:t>int</a:t>
            </a:r>
            <a:r>
              <a:rPr lang="en-US" sz="1600" dirty="0" smtClean="0">
                <a:latin typeface="Consolas" panose="020B0609020204030204" pitchFamily="49" charset="0"/>
              </a:rPr>
              <a:t> result{1};</a:t>
            </a:r>
          </a:p>
          <a:p>
            <a:pPr marL="800100" lvl="2" indent="0">
              <a:buNone/>
            </a:pP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    for ( </a:t>
            </a:r>
            <a:r>
              <a:rPr lang="en-US" sz="1600" dirty="0" err="1" smtClean="0">
                <a:latin typeface="Consolas" panose="020B0609020204030204" pitchFamily="49" charset="0"/>
              </a:rPr>
              <a:t>int</a:t>
            </a:r>
            <a:r>
              <a:rPr lang="en-US" sz="1600" dirty="0" smtClean="0">
                <a:latin typeface="Consolas" panose="020B0609020204030204" pitchFamily="49" charset="0"/>
              </a:rPr>
              <a:t> k{1}; k &lt;= n; ++k )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result *= k;</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p>
          <a:p>
            <a:pPr marL="800100" lvl="2" indent="0">
              <a:buNone/>
            </a:pP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    return result;</a:t>
            </a:r>
          </a:p>
          <a:p>
            <a:pPr marL="800100" lvl="2" indent="0">
              <a:buNone/>
            </a:pPr>
            <a:r>
              <a:rPr lang="en-US" sz="1600" dirty="0">
                <a:latin typeface="Consolas" panose="020B0609020204030204" pitchFamily="49" charset="0"/>
              </a:rPr>
              <a:t>}</a:t>
            </a:r>
            <a:endParaRPr lang="en-US" sz="1600" dirty="0" smtClean="0">
              <a:latin typeface="Consolas" panose="020B0609020204030204" pitchFamily="49" charset="0"/>
            </a:endParaRPr>
          </a:p>
        </p:txBody>
      </p:sp>
      <p:sp>
        <p:nvSpPr>
          <p:cNvPr id="9" name="Rounded Rectangle 8"/>
          <p:cNvSpPr/>
          <p:nvPr/>
        </p:nvSpPr>
        <p:spPr>
          <a:xfrm>
            <a:off x="1691680" y="2226636"/>
            <a:ext cx="3672408"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78167820"/>
      </p:ext>
    </p:extLst>
  </p:cSld>
  <p:clrMapOvr>
    <a:masterClrMapping/>
  </p:clrMapOvr>
  <mc:AlternateContent xmlns:mc="http://schemas.openxmlformats.org/markup-compatibility/2006">
    <mc:Choice xmlns:p14="http://schemas.microsoft.com/office/powerpoint/2010/main" Requires="p14">
      <p:transition spd="slow" p14:dur="2000" advTm="54938"/>
    </mc:Choice>
    <mc:Fallback>
      <p:transition spd="slow" advTm="54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6044" y="1820483"/>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5158" y="182636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Example</a:t>
            </a:r>
            <a:endParaRPr lang="en-CA" dirty="0"/>
          </a:p>
        </p:txBody>
      </p:sp>
      <p:sp>
        <p:nvSpPr>
          <p:cNvPr id="3" name="Content Placeholder 2"/>
          <p:cNvSpPr>
            <a:spLocks noGrp="1"/>
          </p:cNvSpPr>
          <p:nvPr>
            <p:ph idx="1"/>
          </p:nvPr>
        </p:nvSpPr>
        <p:spPr/>
        <p:txBody>
          <a:bodyPr/>
          <a:lstStyle/>
          <a:p>
            <a:r>
              <a:rPr lang="en-US" dirty="0" smtClean="0"/>
              <a:t>Previously, we introduced a </a:t>
            </a:r>
            <a:r>
              <a:rPr lang="en-US" i="1" dirty="0" smtClean="0"/>
              <a:t>spline</a:t>
            </a:r>
          </a:p>
          <a:p>
            <a:endParaRPr lang="en-US" i="1" dirty="0"/>
          </a:p>
          <a:p>
            <a:endParaRPr lang="en-US" i="1" dirty="0" smtClean="0"/>
          </a:p>
          <a:p>
            <a:endParaRPr lang="en-US" i="1" dirty="0"/>
          </a:p>
          <a:p>
            <a:r>
              <a:rPr lang="en-US" dirty="0" smtClean="0"/>
              <a:t>When plotted next to the sine function,</a:t>
            </a:r>
          </a:p>
          <a:p>
            <a:pPr marL="0" indent="0">
              <a:buNone/>
            </a:pPr>
            <a:r>
              <a:rPr lang="en-US" dirty="0"/>
              <a:t>	</a:t>
            </a:r>
            <a:r>
              <a:rPr lang="en-US" dirty="0" smtClean="0"/>
              <a:t>it’s a good approximation if</a:t>
            </a:r>
          </a:p>
        </p:txBody>
      </p:sp>
      <p:graphicFrame>
        <p:nvGraphicFramePr>
          <p:cNvPr id="5" name="Object 4"/>
          <p:cNvGraphicFramePr>
            <a:graphicFrameLocks noChangeAspect="1"/>
          </p:cNvGraphicFramePr>
          <p:nvPr>
            <p:extLst>
              <p:ext uri="{D42A27DB-BD31-4B8C-83A1-F6EECF244321}">
                <p14:modId xmlns:p14="http://schemas.microsoft.com/office/powerpoint/2010/main" val="599749036"/>
              </p:ext>
            </p:extLst>
          </p:nvPr>
        </p:nvGraphicFramePr>
        <p:xfrm>
          <a:off x="1618820" y="2060848"/>
          <a:ext cx="2863273" cy="793750"/>
        </p:xfrm>
        <a:graphic>
          <a:graphicData uri="http://schemas.openxmlformats.org/presentationml/2006/ole">
            <mc:AlternateContent xmlns:mc="http://schemas.openxmlformats.org/markup-compatibility/2006">
              <mc:Choice xmlns:v="urn:schemas-microsoft-com:vml" Requires="v">
                <p:oleObj spid="_x0000_s1045" name="Equation" r:id="rId8" imgW="1473120" imgH="406080" progId="Equation.DSMT4">
                  <p:embed/>
                </p:oleObj>
              </mc:Choice>
              <mc:Fallback>
                <p:oleObj name="Equation" r:id="rId8" imgW="1473120" imgH="406080" progId="Equation.DSMT4">
                  <p:embed/>
                  <p:pic>
                    <p:nvPicPr>
                      <p:cNvPr id="0" name=""/>
                      <p:cNvPicPr/>
                      <p:nvPr/>
                    </p:nvPicPr>
                    <p:blipFill>
                      <a:blip r:embed="rId9"/>
                      <a:stretch>
                        <a:fillRect/>
                      </a:stretch>
                    </p:blipFill>
                    <p:spPr>
                      <a:xfrm>
                        <a:off x="1618820" y="2060848"/>
                        <a:ext cx="2863273" cy="79375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033147120"/>
              </p:ext>
            </p:extLst>
          </p:nvPr>
        </p:nvGraphicFramePr>
        <p:xfrm>
          <a:off x="2699792" y="3861048"/>
          <a:ext cx="1111250" cy="719137"/>
        </p:xfrm>
        <a:graphic>
          <a:graphicData uri="http://schemas.openxmlformats.org/presentationml/2006/ole">
            <mc:AlternateContent xmlns:mc="http://schemas.openxmlformats.org/markup-compatibility/2006">
              <mc:Choice xmlns:v="urn:schemas-microsoft-com:vml" Requires="v">
                <p:oleObj spid="_x0000_s1046" name="Equation" r:id="rId10" imgW="571320" imgH="368280" progId="Equation.DSMT4">
                  <p:embed/>
                </p:oleObj>
              </mc:Choice>
              <mc:Fallback>
                <p:oleObj name="Equation" r:id="rId10" imgW="571320" imgH="368280" progId="Equation.DSMT4">
                  <p:embed/>
                  <p:pic>
                    <p:nvPicPr>
                      <p:cNvPr id="0" name=""/>
                      <p:cNvPicPr/>
                      <p:nvPr/>
                    </p:nvPicPr>
                    <p:blipFill>
                      <a:blip r:embed="rId11"/>
                      <a:stretch>
                        <a:fillRect/>
                      </a:stretch>
                    </p:blipFill>
                    <p:spPr>
                      <a:xfrm>
                        <a:off x="2699792" y="3861048"/>
                        <a:ext cx="1111250" cy="719137"/>
                      </a:xfrm>
                      <a:prstGeom prst="rect">
                        <a:avLst/>
                      </a:prstGeom>
                    </p:spPr>
                  </p:pic>
                </p:oleObj>
              </mc:Fallback>
            </mc:AlternateContent>
          </a:graphicData>
        </a:graphic>
      </p:graphicFrame>
      <p:sp>
        <p:nvSpPr>
          <p:cNvPr id="9" name="Rounded Rectangle 8"/>
          <p:cNvSpPr/>
          <p:nvPr/>
        </p:nvSpPr>
        <p:spPr>
          <a:xfrm>
            <a:off x="6732240" y="2708920"/>
            <a:ext cx="864096" cy="115212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1669880566"/>
      </p:ext>
    </p:extLst>
  </p:cSld>
  <p:clrMapOvr>
    <a:masterClrMapping/>
  </p:clrMapOvr>
  <mc:AlternateContent xmlns:mc="http://schemas.openxmlformats.org/markup-compatibility/2006">
    <mc:Choice xmlns:p14="http://schemas.microsoft.com/office/powerpoint/2010/main" Requires="p14">
      <p:transition spd="slow" p14:dur="2000" advTm="91798"/>
    </mc:Choice>
    <mc:Fallback>
      <p:transition spd="slow" advTm="91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1"/>
                </p:tgtEl>
              </p:cMediaNode>
            </p:audio>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2|15.1|8.5|19"/>
</p:tagLst>
</file>

<file path=ppt/tags/tag2.xml><?xml version="1.0" encoding="utf-8"?>
<p:tagLst xmlns:a="http://schemas.openxmlformats.org/drawingml/2006/main" xmlns:r="http://schemas.openxmlformats.org/officeDocument/2006/relationships" xmlns:p="http://schemas.openxmlformats.org/presentationml/2006/main">
  <p:tag name="TIMING" val="|31.1|14.5|21.2"/>
</p:tagLst>
</file>

<file path=ppt/tags/tag3.xml><?xml version="1.0" encoding="utf-8"?>
<p:tagLst xmlns:a="http://schemas.openxmlformats.org/drawingml/2006/main" xmlns:r="http://schemas.openxmlformats.org/officeDocument/2006/relationships" xmlns:p="http://schemas.openxmlformats.org/presentationml/2006/main">
  <p:tag name="TIMING" val="|17.4|8.2|33"/>
</p:tagLst>
</file>

<file path=ppt/tags/tag4.xml><?xml version="1.0" encoding="utf-8"?>
<p:tagLst xmlns:a="http://schemas.openxmlformats.org/drawingml/2006/main" xmlns:r="http://schemas.openxmlformats.org/officeDocument/2006/relationships" xmlns:p="http://schemas.openxmlformats.org/presentationml/2006/main">
  <p:tag name="TIMING" val="|22|10.7|12.1|17.2|19.1|7.5|1.9|2.7"/>
</p:tagLst>
</file>

<file path=ppt/tags/tag5.xml><?xml version="1.0" encoding="utf-8"?>
<p:tagLst xmlns:a="http://schemas.openxmlformats.org/drawingml/2006/main" xmlns:r="http://schemas.openxmlformats.org/officeDocument/2006/relationships" xmlns:p="http://schemas.openxmlformats.org/presentationml/2006/main">
  <p:tag name="TIMING" val="|5.5"/>
</p:tagLst>
</file>

<file path=ppt/tags/tag6.xml><?xml version="1.0" encoding="utf-8"?>
<p:tagLst xmlns:a="http://schemas.openxmlformats.org/drawingml/2006/main" xmlns:r="http://schemas.openxmlformats.org/officeDocument/2006/relationships" xmlns:p="http://schemas.openxmlformats.org/presentationml/2006/main">
  <p:tag name="TIMING" val="|40.8|8.8|7.1"/>
</p:tagLst>
</file>

<file path=ppt/tags/tag7.xml><?xml version="1.0" encoding="utf-8"?>
<p:tagLst xmlns:a="http://schemas.openxmlformats.org/drawingml/2006/main" xmlns:r="http://schemas.openxmlformats.org/officeDocument/2006/relationships" xmlns:p="http://schemas.openxmlformats.org/presentationml/2006/main">
  <p:tag name="TIMING" val="|16.8|44.8"/>
</p:tagLst>
</file>

<file path=ppt/tags/tag8.xml><?xml version="1.0" encoding="utf-8"?>
<p:tagLst xmlns:a="http://schemas.openxmlformats.org/drawingml/2006/main" xmlns:r="http://schemas.openxmlformats.org/officeDocument/2006/relationships" xmlns:p="http://schemas.openxmlformats.org/presentationml/2006/main">
  <p:tag name="TIMING" val="|23.7|6.8|19.2|10.8|10.7|18.7|28.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94354</TotalTime>
  <Words>1108</Words>
  <Application>Microsoft Office PowerPoint</Application>
  <PresentationFormat>On-screen Show (4:3)</PresentationFormat>
  <Paragraphs>193</Paragraphs>
  <Slides>16</Slides>
  <Notes>0</Notes>
  <HiddenSlides>0</HiddenSlides>
  <MMClips>16</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18" baseType="lpstr">
      <vt:lpstr>Custom Design</vt:lpstr>
      <vt:lpstr>MathType 6.0 Equation</vt:lpstr>
      <vt:lpstr>Assertions</vt:lpstr>
      <vt:lpstr>Outline</vt:lpstr>
      <vt:lpstr>Outline</vt:lpstr>
      <vt:lpstr>C-style assertions</vt:lpstr>
      <vt:lpstr>C-style assertions</vt:lpstr>
      <vt:lpstr>C-style assertions</vt:lpstr>
      <vt:lpstr>C-style assertions</vt:lpstr>
      <vt:lpstr>C-style assertions</vt:lpstr>
      <vt:lpstr>Example</vt:lpstr>
      <vt:lpstr>Example</vt:lpstr>
      <vt:lpstr>Checking conditional statements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1620</cp:revision>
  <dcterms:created xsi:type="dcterms:W3CDTF">2009-09-11T23:00:44Z</dcterms:created>
  <dcterms:modified xsi:type="dcterms:W3CDTF">2020-07-20T17:58:09Z</dcterms:modified>
</cp:coreProperties>
</file>